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59" r:id="rId5"/>
    <p:sldId id="261" r:id="rId6"/>
    <p:sldId id="262" r:id="rId7"/>
    <p:sldId id="263" r:id="rId8"/>
    <p:sldId id="264" r:id="rId9"/>
    <p:sldId id="300" r:id="rId10"/>
    <p:sldId id="301" r:id="rId11"/>
    <p:sldId id="302" r:id="rId12"/>
    <p:sldId id="265" r:id="rId13"/>
    <p:sldId id="266"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7" r:id="rId33"/>
    <p:sldId id="288" r:id="rId34"/>
    <p:sldId id="289" r:id="rId35"/>
    <p:sldId id="290" r:id="rId36"/>
    <p:sldId id="291" r:id="rId37"/>
    <p:sldId id="292" r:id="rId38"/>
    <p:sldId id="286" r:id="rId39"/>
    <p:sldId id="294" r:id="rId40"/>
    <p:sldId id="304" r:id="rId41"/>
    <p:sldId id="303" r:id="rId42"/>
    <p:sldId id="311" r:id="rId43"/>
    <p:sldId id="312" r:id="rId44"/>
    <p:sldId id="313" r:id="rId45"/>
    <p:sldId id="314" r:id="rId46"/>
    <p:sldId id="315" r:id="rId47"/>
    <p:sldId id="316" r:id="rId48"/>
    <p:sldId id="317" r:id="rId4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89" autoAdjust="0"/>
    <p:restoredTop sz="93178" autoAdjust="0"/>
  </p:normalViewPr>
  <p:slideViewPr>
    <p:cSldViewPr>
      <p:cViewPr>
        <p:scale>
          <a:sx n="50" d="100"/>
          <a:sy n="50" d="100"/>
        </p:scale>
        <p:origin x="-2454" y="-8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23720DD-5B6D-40BF-8493-A6B52D484E6B}" type="datetimeFigureOut">
              <a:rPr lang="tr-TR" smtClean="0"/>
              <a:pPr/>
              <a:t>3.1.2017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3.1.2017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3.1.2017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3.1.2017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5" name="Title 94"/>
          <p:cNvSpPr>
            <a:spLocks noGrp="1"/>
          </p:cNvSpPr>
          <p:nvPr>
            <p:ph type="title"/>
          </p:nvPr>
        </p:nvSpPr>
        <p:spPr>
          <a:xfrm>
            <a:off x="457200" y="4463568"/>
            <a:ext cx="8305800" cy="1143000"/>
          </a:xfrm>
        </p:spPr>
        <p:txBody>
          <a:bodyPr/>
          <a:lstStyle/>
          <a:p>
            <a:r>
              <a:rPr lang="tr-TR" smtClean="0"/>
              <a:t>Asıl başlık stili için tıklatın</a:t>
            </a:r>
            <a:endParaRPr lang="en-US"/>
          </a:p>
        </p:txBody>
      </p:sp>
      <p:sp>
        <p:nvSpPr>
          <p:cNvPr id="2" name="Date Placeholder 1"/>
          <p:cNvSpPr>
            <a:spLocks noGrp="1"/>
          </p:cNvSpPr>
          <p:nvPr>
            <p:ph type="dt" sz="half" idx="10"/>
          </p:nvPr>
        </p:nvSpPr>
        <p:spPr/>
        <p:txBody>
          <a:bodyPr/>
          <a:lstStyle/>
          <a:p>
            <a:fld id="{A23720DD-5B6D-40BF-8493-A6B52D484E6B}" type="datetimeFigureOut">
              <a:rPr lang="tr-TR" smtClean="0"/>
              <a:pPr/>
              <a:t>3.1.2017</a:t>
            </a:fld>
            <a:endParaRPr lang="tr-TR"/>
          </a:p>
        </p:txBody>
      </p:sp>
      <p:sp>
        <p:nvSpPr>
          <p:cNvPr id="91" name="Footer Placeholder 90"/>
          <p:cNvSpPr>
            <a:spLocks noGrp="1"/>
          </p:cNvSpPr>
          <p:nvPr>
            <p:ph type="ftr" sz="quarter" idx="11"/>
          </p:nvPr>
        </p:nvSpPr>
        <p:spPr/>
        <p:txBody>
          <a:bodyPr/>
          <a:lstStyle/>
          <a:p>
            <a:endParaRPr lang="tr-TR"/>
          </a:p>
        </p:txBody>
      </p:sp>
      <p:sp>
        <p:nvSpPr>
          <p:cNvPr id="92" name="Slide Number Placeholder 91"/>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pPr/>
              <a:t>3.1.2017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pPr/>
              <a:t>3.1.2017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3.1.2017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3.1.2017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3.1.2017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pPr/>
              <a:t>3.1.2017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3000"/>
                <a:shade val="97000"/>
                <a:satMod val="230000"/>
              </a:schemeClr>
            </a:gs>
            <a:gs pos="0">
              <a:schemeClr val="bg2">
                <a:shade val="35000"/>
                <a:satMod val="250000"/>
              </a:schemeClr>
            </a:gs>
          </a:gsLst>
          <a:path path="circle">
            <a:fillToRect l="15000" t="50000" r="85000" b="60000"/>
          </a:path>
          <a:tileRect/>
        </a:gradFill>
        <a:effectLst/>
      </p:bgPr>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pPr/>
              <a:t>3.1.2017</a:t>
            </a:fld>
            <a:endParaRPr lang="tr-T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28600" y="2130425"/>
            <a:ext cx="4419600" cy="2666727"/>
          </a:xfrm>
        </p:spPr>
        <p:txBody>
          <a:bodyPr>
            <a:noAutofit/>
          </a:bodyPr>
          <a:lstStyle/>
          <a:p>
            <a:pPr algn="ctr">
              <a:lnSpc>
                <a:spcPct val="150000"/>
              </a:lnSpc>
            </a:pPr>
            <a:r>
              <a:rPr lang="en-US"/>
              <a:t>AKADEMİK TEŞVİK ÖDENEĞİ YÖNETMELİĞİ</a:t>
            </a:r>
            <a:endParaRPr lang="tr-TR"/>
          </a:p>
        </p:txBody>
      </p:sp>
    </p:spTree>
    <p:extLst>
      <p:ext uri="{BB962C8B-B14F-4D97-AF65-F5344CB8AC3E}">
        <p14:creationId xmlns:p14="http://schemas.microsoft.com/office/powerpoint/2010/main" xmlns="" val="3876056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5865515"/>
          </a:xfrm>
        </p:spPr>
        <p:txBody>
          <a:bodyPr>
            <a:normAutofit/>
          </a:bodyPr>
          <a:lstStyle/>
          <a:p>
            <a:pPr marL="0" indent="0" algn="just">
              <a:lnSpc>
                <a:spcPct val="150000"/>
              </a:lnSpc>
              <a:buNone/>
            </a:pPr>
            <a:r>
              <a:rPr lang="tr-TR" dirty="0"/>
              <a:t>j) </a:t>
            </a:r>
            <a:r>
              <a:rPr lang="tr-TR" dirty="0">
                <a:solidFill>
                  <a:srgbClr val="FFFF00"/>
                </a:solidFill>
              </a:rPr>
              <a:t>Takvim yılı: </a:t>
            </a:r>
            <a:r>
              <a:rPr lang="tr-TR" dirty="0"/>
              <a:t>1 Ocak ile 31 Aralık tarihleri arasındaki zamanı</a:t>
            </a:r>
            <a:r>
              <a:rPr lang="tr-TR" dirty="0" smtClean="0"/>
              <a:t>,</a:t>
            </a:r>
          </a:p>
          <a:p>
            <a:pPr marL="0" indent="0" algn="just">
              <a:lnSpc>
                <a:spcPct val="150000"/>
              </a:lnSpc>
              <a:buNone/>
            </a:pPr>
            <a:r>
              <a:rPr lang="tr-TR" dirty="0"/>
              <a:t>k) </a:t>
            </a:r>
            <a:r>
              <a:rPr lang="tr-TR" dirty="0">
                <a:solidFill>
                  <a:srgbClr val="FFFF00"/>
                </a:solidFill>
              </a:rPr>
              <a:t>Tasarım: </a:t>
            </a:r>
            <a:r>
              <a:rPr lang="tr-TR" dirty="0"/>
              <a:t>Öğretim elemanının akademik faaliyet alanında bir yapının, teknik veya endüstriyel ürünün ilk taslağı, çizim ve dizayn halini</a:t>
            </a:r>
            <a:r>
              <a:rPr lang="tr-TR" dirty="0" smtClean="0"/>
              <a:t>,</a:t>
            </a:r>
          </a:p>
          <a:p>
            <a:pPr marL="0" indent="0" algn="just">
              <a:lnSpc>
                <a:spcPct val="150000"/>
              </a:lnSpc>
              <a:buNone/>
            </a:pPr>
            <a:r>
              <a:rPr lang="tr-TR" dirty="0"/>
              <a:t>l) </a:t>
            </a:r>
            <a:r>
              <a:rPr lang="tr-TR" dirty="0">
                <a:solidFill>
                  <a:srgbClr val="FFFF00"/>
                </a:solidFill>
              </a:rPr>
              <a:t>Tebliğ: </a:t>
            </a:r>
            <a:r>
              <a:rPr lang="tr-TR" dirty="0"/>
              <a:t>Bilim kurulu bulunan uluslararası düzeydeki toplantılarda sunulmuş ve yayımlanmış (bildiri kitabı, özetler kitabı, web sitesi veya CD, DVD gibi medya ortamında) tebliğleri</a:t>
            </a:r>
            <a:r>
              <a:rPr lang="tr-TR" dirty="0" smtClean="0"/>
              <a:t>,</a:t>
            </a:r>
          </a:p>
          <a:p>
            <a:pPr marL="0" indent="0" algn="just">
              <a:lnSpc>
                <a:spcPct val="150000"/>
              </a:lnSpc>
              <a:buNone/>
            </a:pPr>
            <a:r>
              <a:rPr lang="tr-TR" dirty="0"/>
              <a:t>m) </a:t>
            </a:r>
            <a:r>
              <a:rPr lang="tr-TR" dirty="0">
                <a:solidFill>
                  <a:srgbClr val="FFFF00"/>
                </a:solidFill>
              </a:rPr>
              <a:t>Ulusal yayınevi: </a:t>
            </a:r>
            <a:r>
              <a:rPr lang="tr-TR" dirty="0"/>
              <a:t>En az beş yıl ulusal düzeyde düzenli faaliyet yürüten ve daha önce aynı alanda farklı yazarlara ait en az yirmi kitap yayımlamış yayınevini,</a:t>
            </a:r>
          </a:p>
        </p:txBody>
      </p:sp>
    </p:spTree>
    <p:extLst>
      <p:ext uri="{BB962C8B-B14F-4D97-AF65-F5344CB8AC3E}">
        <p14:creationId xmlns:p14="http://schemas.microsoft.com/office/powerpoint/2010/main" xmlns="" val="4076137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640960" cy="6336704"/>
          </a:xfrm>
        </p:spPr>
        <p:txBody>
          <a:bodyPr>
            <a:noAutofit/>
          </a:bodyPr>
          <a:lstStyle/>
          <a:p>
            <a:pPr marL="0" indent="0" algn="just">
              <a:lnSpc>
                <a:spcPct val="150000"/>
              </a:lnSpc>
              <a:buNone/>
            </a:pPr>
            <a:r>
              <a:rPr lang="tr-TR" sz="2350" dirty="0"/>
              <a:t>n) </a:t>
            </a:r>
            <a:r>
              <a:rPr lang="tr-TR" sz="2350" dirty="0">
                <a:solidFill>
                  <a:srgbClr val="FFFF00"/>
                </a:solidFill>
              </a:rPr>
              <a:t>Uluslararası yayınevi: </a:t>
            </a:r>
            <a:r>
              <a:rPr lang="tr-TR" sz="2350" dirty="0"/>
              <a:t>En az beş yıl uluslararası düzeyde düzenli faaliyet yürüten, yayımladığı kitaplar Yükseköğretim Kurulunca tanınan yükseköğretim kurumlarının kataloglarında yer alan ve aynı alanda farklı yazarlara ait en az yirmi kitap yayımlamış olan yayınevini,</a:t>
            </a:r>
          </a:p>
          <a:p>
            <a:pPr marL="0" indent="0" algn="just">
              <a:lnSpc>
                <a:spcPct val="150000"/>
              </a:lnSpc>
              <a:buNone/>
            </a:pPr>
            <a:r>
              <a:rPr lang="tr-TR" sz="2350" dirty="0"/>
              <a:t>o) </a:t>
            </a:r>
            <a:r>
              <a:rPr lang="tr-TR" sz="2350" dirty="0">
                <a:solidFill>
                  <a:srgbClr val="FFFF00"/>
                </a:solidFill>
              </a:rPr>
              <a:t>Yayın: </a:t>
            </a:r>
            <a:r>
              <a:rPr lang="tr-TR" sz="2350" dirty="0"/>
              <a:t>Tez çalışmaları hariç, araştırma kitabı, ders kitabı, kitap bölümü, ansiklopedi maddesi ve makale yazarlıkları ile editörlük, editörler kurulu üyeliği, yayın kurulu üyeliği, dergi hakemlikleri, tercüme ve tercüme editörlüklerini ve performansa dayalı ses ve/veya görüntü kaydını,</a:t>
            </a:r>
          </a:p>
          <a:p>
            <a:pPr marL="0" indent="0" algn="just">
              <a:lnSpc>
                <a:spcPct val="150000"/>
              </a:lnSpc>
              <a:buNone/>
            </a:pPr>
            <a:r>
              <a:rPr lang="tr-TR" sz="2350" dirty="0"/>
              <a:t>ö) </a:t>
            </a:r>
            <a:r>
              <a:rPr lang="tr-TR" sz="2350" dirty="0">
                <a:solidFill>
                  <a:srgbClr val="FFFF00"/>
                </a:solidFill>
              </a:rPr>
              <a:t>YÖKSİS</a:t>
            </a:r>
            <a:r>
              <a:rPr lang="tr-TR" sz="2350" dirty="0"/>
              <a:t>: Yükseköğretim Kurulu Başkanlığı Ortak Veri T abanim,</a:t>
            </a:r>
          </a:p>
          <a:p>
            <a:pPr marL="0" indent="0" algn="just">
              <a:lnSpc>
                <a:spcPct val="150000"/>
              </a:lnSpc>
              <a:buNone/>
            </a:pPr>
            <a:r>
              <a:rPr lang="tr-TR" sz="2350" dirty="0"/>
              <a:t>ifade eder</a:t>
            </a:r>
            <a:r>
              <a:rPr lang="tr-TR" sz="2350" dirty="0" smtClean="0"/>
              <a:t>.</a:t>
            </a:r>
            <a:endParaRPr lang="tr-TR" sz="2350" dirty="0"/>
          </a:p>
        </p:txBody>
      </p:sp>
    </p:spTree>
    <p:extLst>
      <p:ext uri="{BB962C8B-B14F-4D97-AF65-F5344CB8AC3E}">
        <p14:creationId xmlns:p14="http://schemas.microsoft.com/office/powerpoint/2010/main" xmlns="" val="2754054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1143000"/>
          </a:xfrm>
        </p:spPr>
        <p:txBody>
          <a:bodyPr>
            <a:normAutofit fontScale="90000"/>
          </a:bodyPr>
          <a:lstStyle/>
          <a:p>
            <a:pPr algn="ctr"/>
            <a:r>
              <a:rPr lang="en-US"/>
              <a:t>İKİNCİ BÖLÜM</a:t>
            </a:r>
            <a:r>
              <a:rPr lang="tr-TR"/>
              <a:t/>
            </a:r>
            <a:br>
              <a:rPr lang="tr-TR"/>
            </a:br>
            <a:r>
              <a:rPr lang="en-US"/>
              <a:t>Genel </a:t>
            </a:r>
            <a:r>
              <a:rPr lang="en-US" smtClean="0"/>
              <a:t>Esaslar</a:t>
            </a:r>
            <a:endParaRPr lang="tr-TR"/>
          </a:p>
        </p:txBody>
      </p:sp>
      <p:sp>
        <p:nvSpPr>
          <p:cNvPr id="3" name="İçerik Yer Tutucusu 2"/>
          <p:cNvSpPr>
            <a:spLocks noGrp="1"/>
          </p:cNvSpPr>
          <p:nvPr>
            <p:ph idx="1"/>
          </p:nvPr>
        </p:nvSpPr>
        <p:spPr>
          <a:xfrm>
            <a:off x="323528" y="1196752"/>
            <a:ext cx="8496944" cy="5328592"/>
          </a:xfrm>
        </p:spPr>
        <p:txBody>
          <a:bodyPr>
            <a:normAutofit fontScale="85000" lnSpcReduction="10000"/>
          </a:bodyPr>
          <a:lstStyle/>
          <a:p>
            <a:pPr marL="0" indent="0" algn="just">
              <a:lnSpc>
                <a:spcPct val="150000"/>
              </a:lnSpc>
              <a:buNone/>
            </a:pPr>
            <a:r>
              <a:rPr lang="tr-TR" b="1" dirty="0" smtClean="0">
                <a:solidFill>
                  <a:srgbClr val="FFFF00"/>
                </a:solidFill>
              </a:rPr>
              <a:t>	Akademik </a:t>
            </a:r>
            <a:r>
              <a:rPr lang="tr-TR" b="1" dirty="0">
                <a:solidFill>
                  <a:srgbClr val="FFFF00"/>
                </a:solidFill>
              </a:rPr>
              <a:t>Teşvik Düzenleme, Denetleme ve İtiraz </a:t>
            </a:r>
            <a:r>
              <a:rPr lang="tr-TR" b="1" dirty="0" smtClean="0">
                <a:solidFill>
                  <a:srgbClr val="FFFF00"/>
                </a:solidFill>
              </a:rPr>
              <a:t>Komisyonu</a:t>
            </a:r>
          </a:p>
          <a:p>
            <a:pPr marL="0" indent="0" algn="just">
              <a:lnSpc>
                <a:spcPct val="150000"/>
              </a:lnSpc>
              <a:buNone/>
            </a:pPr>
            <a:r>
              <a:rPr lang="tr-TR" b="1" dirty="0" smtClean="0"/>
              <a:t>	</a:t>
            </a:r>
            <a:r>
              <a:rPr lang="en-US" b="1" dirty="0" smtClean="0"/>
              <a:t>MADDE </a:t>
            </a:r>
            <a:r>
              <a:rPr lang="en-US" b="1" dirty="0"/>
              <a:t>4- </a:t>
            </a:r>
            <a:r>
              <a:rPr lang="en-US" dirty="0"/>
              <a:t>(1) </a:t>
            </a:r>
            <a:r>
              <a:rPr lang="tr-TR" dirty="0"/>
              <a:t> Bu Yönetmelikte kendisine verilen görevleri yerine getirmek üzere yükseköğretim kurumlan bünyesinde yüksek akademik teşvik puanına sahip öğretim üyelerinden her bir doçentlik temel alanından en az bir kişi olmak üzere rektörün her bir üyelik için önereceği üç aday arasından senato tarafından seçilen üyelerden oluşan Akademik Teşvik Düzenleme, Denetleme ve İtiraz Komisyonu kurulur. Akademik Teşvik Düzenleme, Denetleme ve İtiraz Komisyonunun başkanlığını rektör tarafından görevlendirilen rektör yardımcısı yürütür. Bu komisyon başkan hariç en az dört üyeden oluşmak koşuluyla iki yıl süreyle seçilir. Süresi biten üye yeniden seçilebilir. Üyeliğin herhangi bir sebeple boşalması halinde kalan süreyi tamamlamak üzere aynı usulle yeni üye seçilir.</a:t>
            </a:r>
            <a:endParaRPr lang="tr-TR" b="1" dirty="0" smtClean="0"/>
          </a:p>
        </p:txBody>
      </p:sp>
    </p:spTree>
    <p:extLst>
      <p:ext uri="{BB962C8B-B14F-4D97-AF65-F5344CB8AC3E}">
        <p14:creationId xmlns:p14="http://schemas.microsoft.com/office/powerpoint/2010/main" xmlns="" val="2540652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58" y="428604"/>
            <a:ext cx="8329642" cy="5697559"/>
          </a:xfrm>
        </p:spPr>
        <p:txBody>
          <a:bodyPr>
            <a:noAutofit/>
          </a:bodyPr>
          <a:lstStyle/>
          <a:p>
            <a:pPr lvl="0" algn="just">
              <a:lnSpc>
                <a:spcPct val="150000"/>
              </a:lnSpc>
              <a:buNone/>
            </a:pPr>
            <a:r>
              <a:rPr lang="tr-TR" dirty="0" smtClean="0"/>
              <a:t>(2) </a:t>
            </a:r>
            <a:r>
              <a:rPr lang="tr-TR" dirty="0"/>
              <a:t>Akademik Teşvik Düzenleme, Denetleme ve İtiraz Komisyonu, başvurular başlamadan önce uygulama usul ve ilkelerinin belirlenerek duyurulmasından, akademik teşvik başvuru takviminin hazırlanmasından, yürütülmesinden ve ödeme yapılacak yılın 15 Şubat tarihine kadar sürecin tamamlanmasından sorumludur</a:t>
            </a:r>
            <a:r>
              <a:rPr lang="tr-TR" dirty="0" smtClean="0"/>
              <a:t>.</a:t>
            </a:r>
          </a:p>
          <a:p>
            <a:pPr lvl="0" algn="just">
              <a:lnSpc>
                <a:spcPct val="150000"/>
              </a:lnSpc>
              <a:buNone/>
            </a:pPr>
            <a:r>
              <a:rPr lang="tr-TR" dirty="0" smtClean="0"/>
              <a:t>(3) </a:t>
            </a:r>
            <a:r>
              <a:rPr lang="tr-TR" dirty="0"/>
              <a:t>Akademik Teşvik Düzenleme, Denetleme ve İtiraz Komisyonu, faaliyetlerin belgelendirilmesinde ve faaliyet türleri içerisinde sınıflandırılmasında oluşan tereddütlerin giderilmesinde nihai karar merciidir.</a:t>
            </a:r>
          </a:p>
        </p:txBody>
      </p:sp>
    </p:spTree>
    <p:extLst>
      <p:ext uri="{BB962C8B-B14F-4D97-AF65-F5344CB8AC3E}">
        <p14:creationId xmlns:p14="http://schemas.microsoft.com/office/powerpoint/2010/main" xmlns="" val="2540652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282" y="285728"/>
            <a:ext cx="8715436" cy="6357982"/>
          </a:xfrm>
        </p:spPr>
        <p:txBody>
          <a:bodyPr>
            <a:normAutofit fontScale="92500" lnSpcReduction="20000"/>
          </a:bodyPr>
          <a:lstStyle/>
          <a:p>
            <a:pPr marL="0" indent="0" algn="just">
              <a:lnSpc>
                <a:spcPct val="150000"/>
              </a:lnSpc>
              <a:buNone/>
            </a:pPr>
            <a:r>
              <a:rPr lang="tr-TR" b="1" dirty="0" smtClean="0">
                <a:solidFill>
                  <a:srgbClr val="FFFF00"/>
                </a:solidFill>
              </a:rPr>
              <a:t>	Birim </a:t>
            </a:r>
            <a:r>
              <a:rPr lang="tr-TR" b="1" dirty="0">
                <a:solidFill>
                  <a:srgbClr val="FFFF00"/>
                </a:solidFill>
              </a:rPr>
              <a:t>Akademik Teşvik Başvuru ve İnceleme </a:t>
            </a:r>
            <a:r>
              <a:rPr lang="tr-TR" b="1" dirty="0" smtClean="0">
                <a:solidFill>
                  <a:srgbClr val="FFFF00"/>
                </a:solidFill>
              </a:rPr>
              <a:t>Komisyonu</a:t>
            </a:r>
          </a:p>
          <a:p>
            <a:pPr algn="just">
              <a:lnSpc>
                <a:spcPct val="150000"/>
              </a:lnSpc>
              <a:buNone/>
            </a:pPr>
            <a:r>
              <a:rPr lang="en-US" b="1" dirty="0" smtClean="0"/>
              <a:t>MADDE 5- </a:t>
            </a:r>
            <a:r>
              <a:rPr lang="en-US" dirty="0" smtClean="0"/>
              <a:t>(1) </a:t>
            </a:r>
            <a:r>
              <a:rPr lang="tr-TR" dirty="0"/>
              <a:t>Bu Yönetmelikte kendisine verilen görevleri yerine getirmek üzere yükseköğretim </a:t>
            </a:r>
            <a:r>
              <a:rPr lang="tr-TR" dirty="0" err="1"/>
              <a:t>kurumlarmm</a:t>
            </a:r>
            <a:r>
              <a:rPr lang="tr-TR" dirty="0"/>
              <a:t> her bölüm, anabilim dalı veya </a:t>
            </a:r>
            <a:r>
              <a:rPr lang="tr-TR" dirty="0" err="1"/>
              <a:t>anasanat</a:t>
            </a:r>
            <a:r>
              <a:rPr lang="tr-TR" dirty="0"/>
              <a:t> dalı başkanlıkları bünyesinde en az üçer üyeden oluşan Birim Akademik Teşvik Başvuru ve İnceleme Komisyonu kurulur. Komisyon başkanlığı ilgili bölüm/anabilim dalı/</a:t>
            </a:r>
            <a:r>
              <a:rPr lang="tr-TR" dirty="0" err="1"/>
              <a:t>anasanat</a:t>
            </a:r>
            <a:r>
              <a:rPr lang="tr-TR" dirty="0"/>
              <a:t> dalı başkanı tarafından yürütülür. Komisyon üyeleri ise ilgili birimin Yönetim Kurulu tarafından, yüksek akademik teşvik puanına sahip olan öğretim elemanları arasından seçilerek oluşturulur. Bölüm, anabilim dalı veya </a:t>
            </a:r>
            <a:r>
              <a:rPr lang="tr-TR" dirty="0" err="1"/>
              <a:t>anasanat</a:t>
            </a:r>
            <a:r>
              <a:rPr lang="tr-TR" dirty="0"/>
              <a:t> dalı başkanlıkları bünyesinde yeterli öğretim elemanı bulunmaması halinde, üyeler yakın alanlardaki öğretim elemanları ile tamamlanır. Komisyon üyeleri iki yıl için seçilir. Süresi biten üye yeniden seçilebilir. Üyeliğin herhangi bir sebeple boşalması halinde kalan süreyi tamamlamak üzere aynı usulle yeni üye seçilir.</a:t>
            </a:r>
            <a:endParaRPr lang="tr-TR" dirty="0" smtClean="0"/>
          </a:p>
        </p:txBody>
      </p:sp>
    </p:spTree>
    <p:extLst>
      <p:ext uri="{BB962C8B-B14F-4D97-AF65-F5344CB8AC3E}">
        <p14:creationId xmlns:p14="http://schemas.microsoft.com/office/powerpoint/2010/main" xmlns="" val="2540652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5720" y="285728"/>
            <a:ext cx="8572560" cy="6215106"/>
          </a:xfrm>
        </p:spPr>
        <p:txBody>
          <a:bodyPr>
            <a:noAutofit/>
          </a:bodyPr>
          <a:lstStyle/>
          <a:p>
            <a:pPr marL="0" indent="0" algn="just">
              <a:lnSpc>
                <a:spcPct val="150000"/>
              </a:lnSpc>
              <a:buNone/>
            </a:pPr>
            <a:r>
              <a:rPr lang="tr-TR" sz="3200" dirty="0"/>
              <a:t>(2) Komisyon, başkan dahil üye tamsayısının salt çoğunluğu ile toplanır ve toplantıya katılanların salt çoğunluğu ile karar verir. Oyların eşit olması halinde komisyon başkanının oyu yönünde karar alınmış sayılır. Üyeler çekimser oy kullanamaz.</a:t>
            </a:r>
          </a:p>
          <a:p>
            <a:pPr marL="0" indent="0" algn="just">
              <a:lnSpc>
                <a:spcPct val="150000"/>
              </a:lnSpc>
              <a:buNone/>
            </a:pPr>
            <a:r>
              <a:rPr lang="tr-TR" sz="3200" dirty="0"/>
              <a:t>(3) Komisyon, faaliyetlerin belgelendirilmesinde ve faaliyet türleri içerisinde sınıflandırılmasında oluşan tereddütleri gidermeye yetkilidir</a:t>
            </a:r>
          </a:p>
        </p:txBody>
      </p:sp>
    </p:spTree>
    <p:extLst>
      <p:ext uri="{BB962C8B-B14F-4D97-AF65-F5344CB8AC3E}">
        <p14:creationId xmlns:p14="http://schemas.microsoft.com/office/powerpoint/2010/main" xmlns="" val="2540652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5720" y="285728"/>
            <a:ext cx="8572560" cy="6286544"/>
          </a:xfrm>
        </p:spPr>
        <p:txBody>
          <a:bodyPr>
            <a:normAutofit fontScale="92500"/>
          </a:bodyPr>
          <a:lstStyle/>
          <a:p>
            <a:pPr marL="0" indent="0">
              <a:lnSpc>
                <a:spcPct val="150000"/>
              </a:lnSpc>
              <a:buNone/>
            </a:pPr>
            <a:r>
              <a:rPr lang="tr-TR" dirty="0"/>
              <a:t>	</a:t>
            </a:r>
            <a:r>
              <a:rPr lang="tr-TR" b="1" dirty="0" smtClean="0">
                <a:solidFill>
                  <a:srgbClr val="FFFF00"/>
                </a:solidFill>
              </a:rPr>
              <a:t>Akademik </a:t>
            </a:r>
            <a:r>
              <a:rPr lang="tr-TR" b="1" dirty="0">
                <a:solidFill>
                  <a:srgbClr val="FFFF00"/>
                </a:solidFill>
              </a:rPr>
              <a:t>teşvik başvuru ve değerlendirme </a:t>
            </a:r>
            <a:r>
              <a:rPr lang="tr-TR" b="1" dirty="0" smtClean="0">
                <a:solidFill>
                  <a:srgbClr val="FFFF00"/>
                </a:solidFill>
              </a:rPr>
              <a:t>süreci</a:t>
            </a:r>
          </a:p>
          <a:p>
            <a:pPr lvl="0" algn="just">
              <a:lnSpc>
                <a:spcPct val="150000"/>
              </a:lnSpc>
              <a:buNone/>
            </a:pPr>
            <a:r>
              <a:rPr lang="tr-TR" dirty="0"/>
              <a:t>MADDE 6- (1) Öğretim elemanları, akademik teşvik başvurularını yayımlanan başvuru takvimi kapsamında kadrolarının bulunduğu yükseköğretim kurumunun ilgili Birim Akademik Teşvik Başvuru ve İnceleme Komisyonuna </a:t>
            </a:r>
            <a:r>
              <a:rPr lang="tr-TR" dirty="0" err="1"/>
              <a:t>YÖKSİS'ten</a:t>
            </a:r>
            <a:r>
              <a:rPr lang="tr-TR" dirty="0"/>
              <a:t> alınan çıktı ile birlikte akademik faaliyetlere ilişkin örnek, kanıt ve belgeleri ilan edilen usule uygun olarak sunar. Birim Akademik Teşvik Başvuru ve İnceleme Komisyonu, değerlendirmelerin tüm aşamalarında gerekli gördüğü hallerde başvuru sahiplerinden akademik faaliyetlerine ilişkin ek açıklama, bilgi ve belgeler talep edebilir. Başvuru sahipleri, söz konusu talepleri yerine getirmekle yükümlüdür. Öğretim elemanlarınca yapılan başvurular Birim Akademik Teşvik Başvuru ve İnceleme Komisyonu tarafından incelenir.</a:t>
            </a:r>
            <a:endParaRPr lang="tr-TR" dirty="0" smtClean="0"/>
          </a:p>
        </p:txBody>
      </p:sp>
    </p:spTree>
    <p:extLst>
      <p:ext uri="{BB962C8B-B14F-4D97-AF65-F5344CB8AC3E}">
        <p14:creationId xmlns:p14="http://schemas.microsoft.com/office/powerpoint/2010/main" xmlns="" val="2540652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5720" y="764704"/>
            <a:ext cx="8572560" cy="5736130"/>
          </a:xfrm>
        </p:spPr>
        <p:txBody>
          <a:bodyPr>
            <a:normAutofit/>
          </a:bodyPr>
          <a:lstStyle/>
          <a:p>
            <a:pPr marL="457200" lvl="0" indent="-457200" algn="just">
              <a:lnSpc>
                <a:spcPct val="150000"/>
              </a:lnSpc>
              <a:buNone/>
            </a:pPr>
            <a:r>
              <a:rPr lang="tr-TR" sz="2800" dirty="0"/>
              <a:t>(2) Kurum değişikliği durumunda YÖKSİS çıktısında her bir faaliyetin hangi kurumda gerçekleştirildiği gösterilir ve farklı kurumlarda gerçekleşen akademik faaliyetlerin değerlendirilmesi öğretim elemanının kadrosunun bulunduğu yükseköğretim kurumunda yapılır.</a:t>
            </a:r>
          </a:p>
        </p:txBody>
      </p:sp>
    </p:spTree>
    <p:extLst>
      <p:ext uri="{BB962C8B-B14F-4D97-AF65-F5344CB8AC3E}">
        <p14:creationId xmlns:p14="http://schemas.microsoft.com/office/powerpoint/2010/main" xmlns="" val="2540652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5720" y="357166"/>
            <a:ext cx="8572560" cy="6215106"/>
          </a:xfrm>
        </p:spPr>
        <p:txBody>
          <a:bodyPr>
            <a:normAutofit/>
          </a:bodyPr>
          <a:lstStyle/>
          <a:p>
            <a:pPr lvl="0" algn="just">
              <a:lnSpc>
                <a:spcPct val="150000"/>
              </a:lnSpc>
              <a:buNone/>
            </a:pPr>
            <a:r>
              <a:rPr lang="tr-TR" dirty="0"/>
              <a:t>(3) Başvuru sahipleri, faaliyetlerine uygun Birim Akademik Teşvik Başvuru ve İnceleme Komisyonuna başvuru yapmakla yükümlüdür. Birim Akademik Teşvik Başvuru ve İnceleme Komisyonu öncelikle başvuru sahibinin faaliyetlerinin komisyon tarafından incelenmeye uygun olup olmadığına karar verir. Uygun görülmeyen başvurular gerekçeli olarak, değerlendirilmek üzere Akademik Teşvik Düzenleme, Denetleme ve İtiraz Komisyonuna iletilir. Komisyon ilgili başvuruyu kendisi değerlendirebileceği gibi, mevcut komisyonlardan birine de yönlendirebilir.</a:t>
            </a:r>
          </a:p>
        </p:txBody>
      </p:sp>
    </p:spTree>
    <p:extLst>
      <p:ext uri="{BB962C8B-B14F-4D97-AF65-F5344CB8AC3E}">
        <p14:creationId xmlns:p14="http://schemas.microsoft.com/office/powerpoint/2010/main" xmlns="" val="25406528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5720" y="285728"/>
            <a:ext cx="8572560" cy="6357982"/>
          </a:xfrm>
        </p:spPr>
        <p:txBody>
          <a:bodyPr>
            <a:normAutofit/>
          </a:bodyPr>
          <a:lstStyle/>
          <a:p>
            <a:pPr lvl="0" algn="just">
              <a:lnSpc>
                <a:spcPct val="150000"/>
              </a:lnSpc>
              <a:buNone/>
            </a:pPr>
            <a:r>
              <a:rPr lang="tr-TR" dirty="0"/>
              <a:t>(4) Birim Akademik Teşvik Başvuru ve İnceleme Komisyonu başvuruları inceleyerek hazırladıkları karar tutanağını, başvurularla ilgili değerlendirme raporunu ve ekinde puan tablosunu imzalı olarak rektörlüğe bağlı bölümlerde bölüm başkanı, fakültelerde dekan, diğer birimlerde ise müdür tarafından onaylanmış olarak Akademik Teşvik Düzenleme, Denetleme ve İtiraz Komisyonuna ilan edilen takvime uygun olarak gönderir. Birim Akademik Teşvik Başvuru ve İnceleme Komisyonu tarafından hazırlanan değerlendirme raporunda, reddedilen veya puan değerinde değişiklik yapılan akademik faaliyetlerle ilgili olarak açıklama yazılması zorunludur.</a:t>
            </a:r>
          </a:p>
        </p:txBody>
      </p:sp>
    </p:spTree>
    <p:extLst>
      <p:ext uri="{BB962C8B-B14F-4D97-AF65-F5344CB8AC3E}">
        <p14:creationId xmlns:p14="http://schemas.microsoft.com/office/powerpoint/2010/main" xmlns="" val="2540652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229600" cy="1124744"/>
          </a:xfrm>
        </p:spPr>
        <p:txBody>
          <a:bodyPr>
            <a:normAutofit/>
          </a:bodyPr>
          <a:lstStyle/>
          <a:p>
            <a:pPr algn="ctr"/>
            <a:r>
              <a:rPr lang="en-US" dirty="0"/>
              <a:t>BİRİNCİ BÖLÜM</a:t>
            </a:r>
            <a:r>
              <a:rPr lang="tr-TR" dirty="0"/>
              <a:t/>
            </a:r>
            <a:br>
              <a:rPr lang="tr-TR" dirty="0"/>
            </a:br>
            <a:r>
              <a:rPr lang="en-US" sz="2400" dirty="0" err="1"/>
              <a:t>Amaç</a:t>
            </a:r>
            <a:r>
              <a:rPr lang="en-US" sz="2400" dirty="0"/>
              <a:t>, </a:t>
            </a:r>
            <a:r>
              <a:rPr lang="en-US" sz="2400" dirty="0" err="1"/>
              <a:t>Kapsam</a:t>
            </a:r>
            <a:r>
              <a:rPr lang="en-US" sz="2400" dirty="0"/>
              <a:t>, </a:t>
            </a:r>
            <a:r>
              <a:rPr lang="en-US" sz="2400" dirty="0" err="1"/>
              <a:t>Dayanak</a:t>
            </a:r>
            <a:r>
              <a:rPr lang="en-US" sz="2400" dirty="0"/>
              <a:t> </a:t>
            </a:r>
            <a:r>
              <a:rPr lang="en-US" sz="2400" dirty="0" err="1" smtClean="0"/>
              <a:t>ve</a:t>
            </a:r>
            <a:r>
              <a:rPr lang="en-US" sz="2400" dirty="0" smtClean="0"/>
              <a:t> </a:t>
            </a:r>
            <a:r>
              <a:rPr lang="en-US" sz="2400" dirty="0" err="1" smtClean="0"/>
              <a:t>Tanımlar</a:t>
            </a:r>
            <a:endParaRPr lang="tr-TR" sz="2400" dirty="0"/>
          </a:p>
        </p:txBody>
      </p:sp>
      <p:sp>
        <p:nvSpPr>
          <p:cNvPr id="7" name="İçerik Yer Tutucusu 6"/>
          <p:cNvSpPr>
            <a:spLocks noGrp="1"/>
          </p:cNvSpPr>
          <p:nvPr>
            <p:ph idx="1"/>
          </p:nvPr>
        </p:nvSpPr>
        <p:spPr>
          <a:xfrm>
            <a:off x="251520" y="836712"/>
            <a:ext cx="8568952" cy="5688632"/>
          </a:xfrm>
        </p:spPr>
        <p:txBody>
          <a:bodyPr>
            <a:noAutofit/>
          </a:bodyPr>
          <a:lstStyle/>
          <a:p>
            <a:pPr algn="just">
              <a:lnSpc>
                <a:spcPct val="160000"/>
              </a:lnSpc>
            </a:pPr>
            <a:r>
              <a:rPr lang="en-US" sz="2200" b="1" u="sng" dirty="0" err="1">
                <a:solidFill>
                  <a:srgbClr val="FFFF00"/>
                </a:solidFill>
                <a:latin typeface="Calibri" panose="020F0502020204030204" pitchFamily="34" charset="0"/>
              </a:rPr>
              <a:t>Amaç</a:t>
            </a:r>
            <a:r>
              <a:rPr lang="en-US" sz="2200" b="1" u="sng" dirty="0">
                <a:solidFill>
                  <a:srgbClr val="FFFF00"/>
                </a:solidFill>
                <a:latin typeface="Calibri" panose="020F0502020204030204" pitchFamily="34" charset="0"/>
              </a:rPr>
              <a:t> </a:t>
            </a:r>
            <a:r>
              <a:rPr lang="en-US" sz="2200" b="1" u="sng" dirty="0" err="1" smtClean="0">
                <a:solidFill>
                  <a:srgbClr val="FFFF00"/>
                </a:solidFill>
                <a:latin typeface="Calibri" panose="020F0502020204030204" pitchFamily="34" charset="0"/>
              </a:rPr>
              <a:t>ve</a:t>
            </a:r>
            <a:r>
              <a:rPr lang="en-US" sz="2200" b="1" u="sng" dirty="0" smtClean="0">
                <a:solidFill>
                  <a:srgbClr val="FFFF00"/>
                </a:solidFill>
                <a:latin typeface="Calibri" panose="020F0502020204030204" pitchFamily="34" charset="0"/>
              </a:rPr>
              <a:t> </a:t>
            </a:r>
            <a:r>
              <a:rPr lang="en-US" sz="2200" b="1" u="sng" dirty="0" err="1">
                <a:solidFill>
                  <a:srgbClr val="FFFF00"/>
                </a:solidFill>
                <a:latin typeface="Calibri" panose="020F0502020204030204" pitchFamily="34" charset="0"/>
              </a:rPr>
              <a:t>kapsam</a:t>
            </a:r>
            <a:endParaRPr lang="tr-TR" sz="2200" b="1" u="sng" dirty="0">
              <a:solidFill>
                <a:srgbClr val="FFFF00"/>
              </a:solidFill>
              <a:latin typeface="Calibri" panose="020F0502020204030204" pitchFamily="34" charset="0"/>
            </a:endParaRPr>
          </a:p>
          <a:p>
            <a:pPr marL="0" indent="0" algn="just">
              <a:lnSpc>
                <a:spcPct val="160000"/>
              </a:lnSpc>
              <a:buNone/>
            </a:pPr>
            <a:r>
              <a:rPr lang="en-US" sz="2200" b="1" dirty="0">
                <a:latin typeface="Calibri" panose="020F0502020204030204" pitchFamily="34" charset="0"/>
              </a:rPr>
              <a:t>MADDE 1- </a:t>
            </a:r>
            <a:r>
              <a:rPr lang="en-US" sz="2200" dirty="0">
                <a:latin typeface="Calibri" panose="020F0502020204030204" pitchFamily="34" charset="0"/>
              </a:rPr>
              <a:t>(1) </a:t>
            </a:r>
            <a:r>
              <a:rPr lang="tr-TR" sz="2200" dirty="0"/>
              <a:t>Bu Yönetmeliğin amacı; Devlet yükseköğretim kurumlan kadrolarında bulunan öğretim elemanlarına yapılacak olan akademik teşvik ödeneğinin uygulanmasına yönelik olarak, bilim alanlarının özellikleri ve öğretim elemanlarının unvanlarına göre akademik teşvik puanlarının hesaplanmasında esas alınacak faaliyetlerin ayrıntılı özellikleri ve bu faaliyetlerin puan karşılıkları, akademik teşvik toplam puanının </a:t>
            </a:r>
            <a:r>
              <a:rPr lang="tr-TR" sz="2200" b="1" dirty="0">
                <a:solidFill>
                  <a:srgbClr val="FFFF00"/>
                </a:solidFill>
              </a:rPr>
              <a:t>%30</a:t>
            </a:r>
            <a:r>
              <a:rPr lang="tr-TR" sz="2200" dirty="0"/>
              <a:t>'unu geçmemek üzere her bir akademik faaliyet türünün toplam puanın hesaplanmasındaki ağırlıkları, akademik teşvik puanının hesaplanmasına ilişkin usul ve esaslar ile bu hesaplamaları yapacak komisyonun oluşumu ile diğer hususları belirlemektir.</a:t>
            </a:r>
            <a:endParaRPr lang="tr-TR" sz="2200" dirty="0">
              <a:latin typeface="Calibri" panose="020F0502020204030204" pitchFamily="34" charset="0"/>
            </a:endParaRPr>
          </a:p>
        </p:txBody>
      </p:sp>
    </p:spTree>
    <p:extLst>
      <p:ext uri="{BB962C8B-B14F-4D97-AF65-F5344CB8AC3E}">
        <p14:creationId xmlns:p14="http://schemas.microsoft.com/office/powerpoint/2010/main" xmlns="" val="19730706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282" y="214290"/>
            <a:ext cx="8643998" cy="6286544"/>
          </a:xfrm>
        </p:spPr>
        <p:txBody>
          <a:bodyPr>
            <a:normAutofit fontScale="85000" lnSpcReduction="20000"/>
          </a:bodyPr>
          <a:lstStyle/>
          <a:p>
            <a:pPr lvl="0" algn="just">
              <a:lnSpc>
                <a:spcPct val="150000"/>
              </a:lnSpc>
              <a:buNone/>
            </a:pPr>
            <a:r>
              <a:rPr lang="tr-TR" sz="2800" dirty="0"/>
              <a:t>(5) Akademik Teşvik Düzenleme, Denetleme ve İtiraz Komisyonu, Birim Akademik Teşvik Başvuru ve İnceleme Komisyonu tarafından gönderilen başvuruları ve değerlendirme kararlarını inceler. Gerekli gördüğü hallerde başvuru sahiplerinden ek belge ve bilgi talep edebilir ve/veya birimlerden gelen kararlar üzerinde değişiklik yapabilir. Komisyon, hazırladığı karar tutanağını, başvurularla ilgili değerlendirme raporunu ve ekinde puan tablosunu imza altına alır ve nihai kararlarını ilgili araştırmacılara yazılı olarak veya elektronik ortamda duyurur. Akademik Teşvik Düzenleme, Denetleme ve İtiraz Komisyonu tarafından hazırlanan değerlendirme raporunda reddedilen veya puan değerinde değişiklik yapılan akademik faaliyetlerle ilgili olarak açıklama yazılması zorunludur.</a:t>
            </a:r>
            <a:endParaRPr lang="tr-TR" sz="2500" dirty="0" smtClean="0"/>
          </a:p>
        </p:txBody>
      </p:sp>
    </p:spTree>
    <p:extLst>
      <p:ext uri="{BB962C8B-B14F-4D97-AF65-F5344CB8AC3E}">
        <p14:creationId xmlns:p14="http://schemas.microsoft.com/office/powerpoint/2010/main" xmlns="" val="2540652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5720" y="214290"/>
            <a:ext cx="8643998" cy="6429420"/>
          </a:xfrm>
        </p:spPr>
        <p:txBody>
          <a:bodyPr>
            <a:normAutofit/>
          </a:bodyPr>
          <a:lstStyle/>
          <a:p>
            <a:pPr lvl="0" algn="just">
              <a:lnSpc>
                <a:spcPct val="150000"/>
              </a:lnSpc>
              <a:buNone/>
            </a:pPr>
            <a:r>
              <a:rPr lang="tr-TR" sz="2800" dirty="0"/>
              <a:t>(6) Akademik Teşvik Düzenleme, Denetleme ve İtiraz Komisyonu kararlarına karşı duyuru tarihinden itibaren beş işgünü içinde yazılı olarak anılan komisyona itiraz edilebilir. Komisyon, yapılan itirazları, itiraz süresinin bittiği tarihten itibaren en geç beş işgünü içerisinde karara bağlar. Akademik Teşvik Düzenleme, Denetleme ve İtiraz Komisyonunun vereceği kararlar kesindir.</a:t>
            </a:r>
          </a:p>
        </p:txBody>
      </p:sp>
    </p:spTree>
    <p:extLst>
      <p:ext uri="{BB962C8B-B14F-4D97-AF65-F5344CB8AC3E}">
        <p14:creationId xmlns:p14="http://schemas.microsoft.com/office/powerpoint/2010/main" xmlns="" val="2540652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5720" y="214290"/>
            <a:ext cx="8572560" cy="6357982"/>
          </a:xfrm>
        </p:spPr>
        <p:txBody>
          <a:bodyPr>
            <a:normAutofit/>
          </a:bodyPr>
          <a:lstStyle/>
          <a:p>
            <a:pPr algn="just">
              <a:lnSpc>
                <a:spcPct val="150000"/>
              </a:lnSpc>
              <a:buNone/>
            </a:pPr>
            <a:r>
              <a:rPr lang="tr-TR" dirty="0"/>
              <a:t>(7) Devlet yükseköğretim kuramlarından vakıf yükseköğretim kuramlarında görevlendirilen öğretim elemanlarının görevlendirme süresince vakıf yükseköğretim kuramlarında gerçekleştirdikleri faaliyetler akademik teşvik puanlarının hesaplanmasında dikkate alınmaz. Vakıf yükseköğretim kuramlarından veya başka bir kurumdan Devlet yükseköğretim kuramları kadrolarına geçen öğretim elemanlarının akademik teşvik puanlarının hesaplanmasında sadece Devlet yükseköğretim kuramlarında gerçekleştirdikleri faaliyetler esas alınır.</a:t>
            </a:r>
          </a:p>
        </p:txBody>
      </p:sp>
    </p:spTree>
    <p:extLst>
      <p:ext uri="{BB962C8B-B14F-4D97-AF65-F5344CB8AC3E}">
        <p14:creationId xmlns:p14="http://schemas.microsoft.com/office/powerpoint/2010/main" xmlns="" val="2540652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548680"/>
            <a:ext cx="8136904" cy="5952154"/>
          </a:xfrm>
        </p:spPr>
        <p:txBody>
          <a:bodyPr>
            <a:normAutofit/>
          </a:bodyPr>
          <a:lstStyle/>
          <a:p>
            <a:pPr marL="0" indent="0" algn="just">
              <a:lnSpc>
                <a:spcPct val="150000"/>
              </a:lnSpc>
              <a:buNone/>
            </a:pPr>
            <a:r>
              <a:rPr lang="tr-TR" sz="3200" dirty="0"/>
              <a:t>(8) Görevlendirme nedeniyle kurum dışında bulunan öğretim elemanları, kadrolarının bulunduğu kuramlarda uzmanlıklarına uygun birimlere başvuruda bulunur.</a:t>
            </a:r>
          </a:p>
          <a:p>
            <a:pPr marL="0" indent="0" algn="just">
              <a:lnSpc>
                <a:spcPct val="150000"/>
              </a:lnSpc>
              <a:buNone/>
            </a:pPr>
            <a:r>
              <a:rPr lang="tr-TR" sz="3200" dirty="0"/>
              <a:t>(9) Yabancı uyruklu öğretim elemanları akademik teşvik ödeneğinden yararlanamaz.</a:t>
            </a:r>
          </a:p>
        </p:txBody>
      </p:sp>
    </p:spTree>
    <p:extLst>
      <p:ext uri="{BB962C8B-B14F-4D97-AF65-F5344CB8AC3E}">
        <p14:creationId xmlns:p14="http://schemas.microsoft.com/office/powerpoint/2010/main" xmlns="" val="25406528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282" y="214290"/>
            <a:ext cx="8715436" cy="6429420"/>
          </a:xfrm>
        </p:spPr>
        <p:txBody>
          <a:bodyPr>
            <a:normAutofit/>
          </a:bodyPr>
          <a:lstStyle/>
          <a:p>
            <a:pPr marL="0" indent="0" algn="just">
              <a:lnSpc>
                <a:spcPct val="150000"/>
              </a:lnSpc>
              <a:buNone/>
            </a:pPr>
            <a:r>
              <a:rPr lang="tr-TR" sz="2800" b="1" dirty="0" smtClean="0">
                <a:solidFill>
                  <a:srgbClr val="FFFF00"/>
                </a:solidFill>
              </a:rPr>
              <a:t>    Akademik </a:t>
            </a:r>
            <a:r>
              <a:rPr lang="tr-TR" sz="2800" b="1" dirty="0">
                <a:solidFill>
                  <a:srgbClr val="FFFF00"/>
                </a:solidFill>
              </a:rPr>
              <a:t>teşvik faaliyet alanlarının </a:t>
            </a:r>
            <a:r>
              <a:rPr lang="tr-TR" sz="2800" b="1" dirty="0" smtClean="0">
                <a:solidFill>
                  <a:srgbClr val="FFFF00"/>
                </a:solidFill>
              </a:rPr>
              <a:t>değerlendirilmesi</a:t>
            </a:r>
          </a:p>
          <a:p>
            <a:pPr marL="0" indent="0" algn="just">
              <a:lnSpc>
                <a:spcPct val="150000"/>
              </a:lnSpc>
              <a:buNone/>
            </a:pPr>
            <a:r>
              <a:rPr lang="tr-TR" sz="2800" dirty="0" smtClean="0"/>
              <a:t>	MADDE </a:t>
            </a:r>
            <a:r>
              <a:rPr lang="tr-TR" sz="2800" dirty="0"/>
              <a:t>7- (1) Ödülün değerlendirilmesinde ödülün alındığı, projelerin ve araştırmaların değerlendirilmesinde projelerin ve araştırmaların sonuçlandığı, tasarımların değerlendirilmesinde tasarımın sonuçlandığı, patentlerin değerlendirilmesinde patentin tescil edildiği ve sergilerin değerlendirilmesinde ise serginin açıldığı tarih esas alınır.</a:t>
            </a:r>
          </a:p>
        </p:txBody>
      </p:sp>
    </p:spTree>
    <p:extLst>
      <p:ext uri="{BB962C8B-B14F-4D97-AF65-F5344CB8AC3E}">
        <p14:creationId xmlns:p14="http://schemas.microsoft.com/office/powerpoint/2010/main" xmlns="" val="25406528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282" y="214290"/>
            <a:ext cx="8929718" cy="6643710"/>
          </a:xfrm>
        </p:spPr>
        <p:txBody>
          <a:bodyPr>
            <a:normAutofit/>
          </a:bodyPr>
          <a:lstStyle/>
          <a:p>
            <a:pPr marL="0" indent="0" algn="just">
              <a:lnSpc>
                <a:spcPct val="150000"/>
              </a:lnSpc>
              <a:buNone/>
            </a:pPr>
            <a:r>
              <a:rPr lang="tr-TR" sz="2800" dirty="0"/>
              <a:t>(2) Hakemli dergilerde editörlük değerlendirmesinde, o yılki sayılar değerlendirmeye alınır. Her sayı için ayrı bir puanlama yapılır. Yayımı veya basımı geciken ya da belgelenmesi yapılamayan sayılar puanlamaya dahil edilmez.</a:t>
            </a:r>
          </a:p>
          <a:p>
            <a:pPr marL="0" indent="0" algn="just">
              <a:lnSpc>
                <a:spcPct val="150000"/>
              </a:lnSpc>
              <a:buNone/>
            </a:pPr>
            <a:r>
              <a:rPr lang="tr-TR" sz="2800" dirty="0"/>
              <a:t>(3) Uluslararası tebliğlerin puanlanabilmesi için yurtiçinde veya yurtdışında yapılmış olmasına bakılmaksızın toplantı/sempozyum/kongre bilim kurulunda en az beş yabancı uyruklu ve yurtdışından akademisyenin bulunması gerekir.</a:t>
            </a:r>
          </a:p>
        </p:txBody>
      </p:sp>
    </p:spTree>
    <p:extLst>
      <p:ext uri="{BB962C8B-B14F-4D97-AF65-F5344CB8AC3E}">
        <p14:creationId xmlns:p14="http://schemas.microsoft.com/office/powerpoint/2010/main" xmlns="" val="2540652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60648"/>
            <a:ext cx="8352928" cy="6311624"/>
          </a:xfrm>
        </p:spPr>
        <p:txBody>
          <a:bodyPr>
            <a:normAutofit/>
          </a:bodyPr>
          <a:lstStyle/>
          <a:p>
            <a:pPr marL="0" indent="0" algn="just">
              <a:lnSpc>
                <a:spcPct val="150000"/>
              </a:lnSpc>
              <a:buNone/>
            </a:pPr>
            <a:r>
              <a:rPr lang="tr-TR" dirty="0"/>
              <a:t>(4) Serginin uluslararası olarak değerlendirilmesi için serginin uluslararası olduğunun bölüm, anabilim dalı veya </a:t>
            </a:r>
            <a:r>
              <a:rPr lang="tr-TR" dirty="0" err="1"/>
              <a:t>anasanat</a:t>
            </a:r>
            <a:r>
              <a:rPr lang="tr-TR" dirty="0"/>
              <a:t> dalı kurullarınca onaylanmış olması gerekir.</a:t>
            </a:r>
          </a:p>
          <a:p>
            <a:pPr marL="0" indent="0" algn="just">
              <a:lnSpc>
                <a:spcPct val="150000"/>
              </a:lnSpc>
              <a:buNone/>
            </a:pPr>
            <a:r>
              <a:rPr lang="tr-TR" dirty="0"/>
              <a:t>(5) Akademik sınıflamalarda ve faaliyetlerde yer almasa dahi öğretim elemanlarının diğer çalışmalarına yapılan atıflar puanlamaya dahil edilir.</a:t>
            </a:r>
          </a:p>
          <a:p>
            <a:pPr marL="0" indent="0" algn="just">
              <a:lnSpc>
                <a:spcPct val="150000"/>
              </a:lnSpc>
              <a:buNone/>
            </a:pPr>
            <a:r>
              <a:rPr lang="tr-TR" dirty="0"/>
              <a:t>(6) Aynı yıl içinde yürütülen bir projede projenin konusuyla alakalı uluslararası tebliğ sunulabilir. Sunulan tebliğ, makale ya da kitaba dönüştürülebilir ve bu faaliyetten atıf ve ödüller alınabilir. Bu gibi durumlar ayrı ayrı veya farklı akademik faaliyet alanında tekrar puanlanabilir.</a:t>
            </a:r>
          </a:p>
        </p:txBody>
      </p:sp>
    </p:spTree>
    <p:extLst>
      <p:ext uri="{BB962C8B-B14F-4D97-AF65-F5344CB8AC3E}">
        <p14:creationId xmlns:p14="http://schemas.microsoft.com/office/powerpoint/2010/main" xmlns="" val="25406528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548680"/>
            <a:ext cx="8208912" cy="6023592"/>
          </a:xfrm>
        </p:spPr>
        <p:txBody>
          <a:bodyPr>
            <a:normAutofit/>
          </a:bodyPr>
          <a:lstStyle/>
          <a:p>
            <a:pPr marL="0" indent="0" algn="just">
              <a:lnSpc>
                <a:spcPct val="150000"/>
              </a:lnSpc>
              <a:buNone/>
            </a:pPr>
            <a:r>
              <a:rPr lang="tr-TR" sz="2800" dirty="0"/>
              <a:t>(7) Aynı faaliyetten dolayı birden fazla ödül alınabilir. Bu durumda her bir ödül puanlamaya ayrı ayrı dahil edilir.</a:t>
            </a:r>
          </a:p>
          <a:p>
            <a:pPr marL="0" indent="0" algn="just">
              <a:lnSpc>
                <a:spcPct val="150000"/>
              </a:lnSpc>
              <a:buNone/>
            </a:pPr>
            <a:r>
              <a:rPr lang="tr-TR" sz="2800" dirty="0"/>
              <a:t>(8) Tekrar baskısı yapılmış kitap veya kitap bölümleri, aynı yıl içerisinde tekrar eden sergi, konser ve gösterilerin puanlanmasında, mevcut değerlendirme yılındaki faaliyet puanının %50'si uygulanır.</a:t>
            </a:r>
          </a:p>
        </p:txBody>
      </p:sp>
    </p:spTree>
    <p:extLst>
      <p:ext uri="{BB962C8B-B14F-4D97-AF65-F5344CB8AC3E}">
        <p14:creationId xmlns:p14="http://schemas.microsoft.com/office/powerpoint/2010/main" xmlns="" val="2540652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282" y="214290"/>
            <a:ext cx="8715436" cy="6357982"/>
          </a:xfrm>
        </p:spPr>
        <p:txBody>
          <a:bodyPr>
            <a:normAutofit/>
          </a:bodyPr>
          <a:lstStyle/>
          <a:p>
            <a:pPr lvl="0" algn="just">
              <a:lnSpc>
                <a:spcPct val="150000"/>
              </a:lnSpc>
              <a:buNone/>
            </a:pPr>
            <a:r>
              <a:rPr lang="tr-TR" sz="2800" dirty="0"/>
              <a:t>(9) Araştırma altyapısı oluşturulması, girişimcilik, araştırmacıların ve öğrencilerin araştırma kültürünün desteklenmesine yönelik projeler ile sosyal sorumluluk ve etkinliklere yönelik projeler teşvik kapsamı dışındadır. Yürütülmüş bir proje için farklı kurum veya kuruluşlarca tamamlayıcı veya destekleyici mahiyette bütçe desteği sağlanmasına yönelik olup, temelde aynı projenin parçası/uzantısı olan çalışmalar için mükerrer puanlama yapılmaz</a:t>
            </a:r>
          </a:p>
        </p:txBody>
      </p:sp>
    </p:spTree>
    <p:extLst>
      <p:ext uri="{BB962C8B-B14F-4D97-AF65-F5344CB8AC3E}">
        <p14:creationId xmlns:p14="http://schemas.microsoft.com/office/powerpoint/2010/main" xmlns="" val="25406528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92696"/>
            <a:ext cx="8462174" cy="5806998"/>
          </a:xfrm>
        </p:spPr>
        <p:txBody>
          <a:bodyPr>
            <a:normAutofit/>
          </a:bodyPr>
          <a:lstStyle/>
          <a:p>
            <a:pPr lvl="0" algn="just">
              <a:lnSpc>
                <a:spcPct val="150000"/>
              </a:lnSpc>
              <a:buNone/>
            </a:pPr>
            <a:r>
              <a:rPr lang="tr-TR" sz="3200" dirty="0"/>
              <a:t>(10) Bu Yönetmeliğin ekinde yer alan Faaliyet ve Puan Tablosunda tanımlanan alan endekslerinde taranan dergiler kapsamındaki faaliyetler, tüm bilim alanlarındaki araştırmacılar için puan değerlendirmesinde kullanılır.</a:t>
            </a:r>
          </a:p>
        </p:txBody>
      </p:sp>
    </p:spTree>
    <p:extLst>
      <p:ext uri="{BB962C8B-B14F-4D97-AF65-F5344CB8AC3E}">
        <p14:creationId xmlns:p14="http://schemas.microsoft.com/office/powerpoint/2010/main" xmlns="" val="2540652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60648"/>
            <a:ext cx="8712968" cy="6408712"/>
          </a:xfrm>
        </p:spPr>
        <p:txBody>
          <a:bodyPr>
            <a:normAutofit lnSpcReduction="10000"/>
          </a:bodyPr>
          <a:lstStyle/>
          <a:p>
            <a:pPr marL="0" indent="0" algn="just">
              <a:lnSpc>
                <a:spcPct val="150000"/>
              </a:lnSpc>
              <a:buNone/>
            </a:pPr>
            <a:r>
              <a:rPr lang="tr-TR" sz="3200" dirty="0" smtClean="0">
                <a:latin typeface="Calibri" panose="020F0502020204030204" pitchFamily="34" charset="0"/>
              </a:rPr>
              <a:t>	</a:t>
            </a:r>
            <a:r>
              <a:rPr lang="en-US" sz="2800" b="1" dirty="0" smtClean="0">
                <a:latin typeface="Calibri" panose="020F0502020204030204" pitchFamily="34" charset="0"/>
              </a:rPr>
              <a:t>(</a:t>
            </a:r>
            <a:r>
              <a:rPr lang="en-US" sz="2800" b="1" dirty="0">
                <a:latin typeface="Calibri" panose="020F0502020204030204" pitchFamily="34" charset="0"/>
              </a:rPr>
              <a:t>2) </a:t>
            </a:r>
            <a:r>
              <a:rPr lang="tr-TR" sz="2800" dirty="0"/>
              <a:t>Bu Yönetmelik hükümleri, Milli Savunma Üniversitesi ile Jandarma ve Sahil Güvenlik Akademisi kadrolarında bulunan öğretim elemanları hakkında da uygulanır</a:t>
            </a:r>
            <a:r>
              <a:rPr lang="tr-TR" sz="2800" dirty="0" smtClean="0"/>
              <a:t>.</a:t>
            </a:r>
          </a:p>
          <a:p>
            <a:pPr algn="just">
              <a:lnSpc>
                <a:spcPct val="150000"/>
              </a:lnSpc>
            </a:pPr>
            <a:r>
              <a:rPr lang="en-US" sz="3200" b="1" u="sng" dirty="0" err="1" smtClean="0">
                <a:solidFill>
                  <a:srgbClr val="FFFF00"/>
                </a:solidFill>
              </a:rPr>
              <a:t>Dayanak</a:t>
            </a:r>
            <a:endParaRPr lang="tr-TR" sz="3200" b="1" u="sng" dirty="0">
              <a:solidFill>
                <a:srgbClr val="FFFF00"/>
              </a:solidFill>
            </a:endParaRPr>
          </a:p>
          <a:p>
            <a:pPr marL="0" indent="0" algn="just">
              <a:lnSpc>
                <a:spcPct val="150000"/>
              </a:lnSpc>
              <a:buNone/>
            </a:pPr>
            <a:r>
              <a:rPr lang="tr-TR" sz="3200" b="1" dirty="0" smtClean="0"/>
              <a:t>	</a:t>
            </a:r>
            <a:r>
              <a:rPr lang="en-US" sz="3200" b="1" dirty="0" smtClean="0"/>
              <a:t>MADDE </a:t>
            </a:r>
            <a:r>
              <a:rPr lang="en-US" sz="3200" b="1" dirty="0"/>
              <a:t>2- </a:t>
            </a:r>
            <a:r>
              <a:rPr lang="en-US" sz="3200" dirty="0"/>
              <a:t>(1) </a:t>
            </a:r>
            <a:r>
              <a:rPr lang="tr-TR" sz="3200" dirty="0" smtClean="0"/>
              <a:t>Bu </a:t>
            </a:r>
            <a:r>
              <a:rPr lang="tr-TR" sz="3200" dirty="0"/>
              <a:t>Yönetmelik, 11/10/1983 tarihli ve 2914 sayılı Yükseköğretim Personel Kanununun ek 4 üncü maddesine dayanılarak hazırlanmıştır.</a:t>
            </a:r>
            <a:endParaRPr lang="tr-TR" sz="3200" dirty="0">
              <a:latin typeface="Calibri" panose="020F0502020204030204" pitchFamily="34" charset="0"/>
            </a:endParaRPr>
          </a:p>
        </p:txBody>
      </p:sp>
    </p:spTree>
    <p:extLst>
      <p:ext uri="{BB962C8B-B14F-4D97-AF65-F5344CB8AC3E}">
        <p14:creationId xmlns:p14="http://schemas.microsoft.com/office/powerpoint/2010/main" xmlns="" val="25406528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5720" y="285728"/>
            <a:ext cx="8401080" cy="5840435"/>
          </a:xfrm>
        </p:spPr>
        <p:txBody>
          <a:bodyPr>
            <a:noAutofit/>
          </a:bodyPr>
          <a:lstStyle/>
          <a:p>
            <a:pPr marL="0" indent="0" algn="just">
              <a:lnSpc>
                <a:spcPct val="150000"/>
              </a:lnSpc>
              <a:buNone/>
            </a:pPr>
            <a:r>
              <a:rPr lang="tr-TR" dirty="0" smtClean="0"/>
              <a:t>	</a:t>
            </a:r>
            <a:r>
              <a:rPr lang="tr-TR" b="1" dirty="0" smtClean="0">
                <a:solidFill>
                  <a:srgbClr val="FFFF00"/>
                </a:solidFill>
              </a:rPr>
              <a:t>Akademik </a:t>
            </a:r>
            <a:r>
              <a:rPr lang="tr-TR" b="1" dirty="0">
                <a:solidFill>
                  <a:srgbClr val="FFFF00"/>
                </a:solidFill>
              </a:rPr>
              <a:t>teşvik ödeneğinin </a:t>
            </a:r>
            <a:r>
              <a:rPr lang="tr-TR" b="1" dirty="0" smtClean="0">
                <a:solidFill>
                  <a:srgbClr val="FFFF00"/>
                </a:solidFill>
              </a:rPr>
              <a:t>hesaplanması</a:t>
            </a:r>
          </a:p>
          <a:p>
            <a:pPr marL="0" indent="0" algn="just">
              <a:lnSpc>
                <a:spcPct val="150000"/>
              </a:lnSpc>
              <a:buNone/>
            </a:pPr>
            <a:r>
              <a:rPr lang="tr-TR" dirty="0"/>
              <a:t>MADDE 8- (1) Akademik teşvik ödemesi, en yüksek Devlet memuru brüt aylık tutarının; profesör kadrosunda bulunanlar için %100'üne, doçent kadrosunda bulunanlar için %90'ına, yardımcı doçent kadrosunda bulunanlar için %80'ine, araştırma görevlisi, öğretim görevlisi, okutman, uzman, çevirici ve eğitim-öğretim planlamacısı kadrosunda bulunanlar için %70'ine, akademik teşvik puanının yüze bölünmesiyle bulunacak oranın uygulanması suretiyle hesaplanır [Akademik teşvik ödemesi tutarı = en yüksek Devlet memuru brüt aylığı x akademik kadro unvanlarına göre belirlenmiş olan oran x (akademik teşvik puanı/100)].</a:t>
            </a:r>
          </a:p>
        </p:txBody>
      </p:sp>
    </p:spTree>
    <p:extLst>
      <p:ext uri="{BB962C8B-B14F-4D97-AF65-F5344CB8AC3E}">
        <p14:creationId xmlns:p14="http://schemas.microsoft.com/office/powerpoint/2010/main" xmlns="" val="25406528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60648"/>
            <a:ext cx="8534182" cy="6383062"/>
          </a:xfrm>
        </p:spPr>
        <p:txBody>
          <a:bodyPr>
            <a:noAutofit/>
          </a:bodyPr>
          <a:lstStyle/>
          <a:p>
            <a:pPr marL="0" indent="0" algn="just">
              <a:lnSpc>
                <a:spcPct val="150000"/>
              </a:lnSpc>
              <a:buNone/>
            </a:pPr>
            <a:r>
              <a:rPr lang="tr-TR" sz="2800" dirty="0"/>
              <a:t>(2) Akademik teşvik puanı, bu Yönetmeliğin ekinde yer alan Faaliyet ve Puan Tablosu esas alınarak aşağıdaki şekilde hesaplanır.</a:t>
            </a:r>
          </a:p>
          <a:p>
            <a:pPr marL="0" indent="0" algn="just">
              <a:lnSpc>
                <a:spcPct val="150000"/>
              </a:lnSpc>
              <a:buNone/>
            </a:pPr>
            <a:r>
              <a:rPr lang="tr-TR" sz="2800" dirty="0"/>
              <a:t>a) Öncelikle her bir akademik faaliyet türünün puanı hesaplanır. Bu hesaplama, öğretim elemanının her bir faaliyet türünün alt faaliyetinden dolayı almış olduğu oranların toplamı ile her bir akademik faaliyet türü için belirlenmiş olan (30) puanın çarpılması sonucu elde edilir [Akademik faaliyet türü puanı = alt faaliyet oranları toplamı x 30],</a:t>
            </a:r>
          </a:p>
        </p:txBody>
      </p:sp>
    </p:spTree>
    <p:extLst>
      <p:ext uri="{BB962C8B-B14F-4D97-AF65-F5344CB8AC3E}">
        <p14:creationId xmlns:p14="http://schemas.microsoft.com/office/powerpoint/2010/main" xmlns="" val="2540652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8640"/>
            <a:ext cx="8534182" cy="6455070"/>
          </a:xfrm>
        </p:spPr>
        <p:txBody>
          <a:bodyPr>
            <a:noAutofit/>
          </a:bodyPr>
          <a:lstStyle/>
          <a:p>
            <a:pPr marL="0" indent="0" algn="just">
              <a:lnSpc>
                <a:spcPct val="150000"/>
              </a:lnSpc>
              <a:buNone/>
            </a:pPr>
            <a:r>
              <a:rPr lang="tr-TR" sz="3200" dirty="0"/>
              <a:t>b) </a:t>
            </a:r>
            <a:r>
              <a:rPr lang="tr-TR" sz="3200" dirty="0" smtClean="0"/>
              <a:t>Her </a:t>
            </a:r>
            <a:r>
              <a:rPr lang="tr-TR" sz="3200" dirty="0"/>
              <a:t>bir akademik faaliyet türünden elde edilen puanların toplanmasıyla akademik teşvik ödemesine esas akademik teşvik puanı hesaplanır.</a:t>
            </a:r>
          </a:p>
          <a:p>
            <a:pPr marL="0" indent="0" algn="just">
              <a:lnSpc>
                <a:spcPct val="150000"/>
              </a:lnSpc>
              <a:buNone/>
            </a:pPr>
            <a:r>
              <a:rPr lang="tr-TR" sz="3200" dirty="0"/>
              <a:t>(3) Öğretim elemanının her bir faaliyet türünden topladığı faaliyet puanı otuz puanı, akademik teşvik puanı (toplam faaliyet puanı) ise yüz puanı geçemez.</a:t>
            </a:r>
          </a:p>
        </p:txBody>
      </p:sp>
    </p:spTree>
    <p:extLst>
      <p:ext uri="{BB962C8B-B14F-4D97-AF65-F5344CB8AC3E}">
        <p14:creationId xmlns:p14="http://schemas.microsoft.com/office/powerpoint/2010/main" xmlns="" val="25406528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282" y="214290"/>
            <a:ext cx="8715436" cy="6429420"/>
          </a:xfrm>
        </p:spPr>
        <p:txBody>
          <a:bodyPr>
            <a:normAutofit fontScale="92500" lnSpcReduction="10000"/>
          </a:bodyPr>
          <a:lstStyle/>
          <a:p>
            <a:pPr marL="0" indent="0" algn="just">
              <a:lnSpc>
                <a:spcPct val="150000"/>
              </a:lnSpc>
              <a:buNone/>
            </a:pPr>
            <a:r>
              <a:rPr lang="tr-TR" dirty="0"/>
              <a:t>(</a:t>
            </a:r>
            <a:r>
              <a:rPr lang="tr-TR" dirty="0" smtClean="0"/>
              <a:t>4</a:t>
            </a:r>
            <a:r>
              <a:rPr lang="tr-TR" dirty="0"/>
              <a:t>) Birden fazla öğretim elemanıyla gerçekleştirilen yayın ve tebliğ faaliyetlerinde puan teşvik oranlarının belirlenmesinde:</a:t>
            </a:r>
          </a:p>
          <a:p>
            <a:pPr marL="0" indent="0" algn="just">
              <a:lnSpc>
                <a:spcPct val="150000"/>
              </a:lnSpc>
              <a:buNone/>
            </a:pPr>
            <a:r>
              <a:rPr lang="tr-TR" dirty="0"/>
              <a:t>a) </a:t>
            </a:r>
            <a:r>
              <a:rPr lang="tr-TR" dirty="0" smtClean="0"/>
              <a:t>Birinci </a:t>
            </a:r>
            <a:r>
              <a:rPr lang="tr-TR" dirty="0"/>
              <a:t>isim için %100'ü,</a:t>
            </a:r>
          </a:p>
          <a:p>
            <a:pPr marL="0" indent="0" algn="just">
              <a:lnSpc>
                <a:spcPct val="150000"/>
              </a:lnSpc>
              <a:buNone/>
            </a:pPr>
            <a:r>
              <a:rPr lang="tr-TR" dirty="0"/>
              <a:t>b) Yayındaki sorumlu yazar (</a:t>
            </a:r>
            <a:r>
              <a:rPr lang="tr-TR" dirty="0" err="1"/>
              <a:t>corresponding</a:t>
            </a:r>
            <a:r>
              <a:rPr lang="tr-TR" dirty="0"/>
              <a:t> </a:t>
            </a:r>
            <a:r>
              <a:rPr lang="tr-TR" dirty="0" err="1"/>
              <a:t>author</a:t>
            </a:r>
            <a:r>
              <a:rPr lang="tr-TR" dirty="0"/>
              <a:t>) ve senyör yazar (yayının yapıldığı alanda daha önce en az on adet uluslararası yayın yapmış makaledeki son isim) ile tebliği sunan isim için yazar sırasına bakılmaksızın %100'ü,</a:t>
            </a:r>
          </a:p>
          <a:p>
            <a:pPr marL="0" indent="0" algn="just">
              <a:lnSpc>
                <a:spcPct val="150000"/>
              </a:lnSpc>
              <a:buNone/>
            </a:pPr>
            <a:r>
              <a:rPr lang="tr-TR" dirty="0"/>
              <a:t>c) İkinci isim için %90'ı,</a:t>
            </a:r>
          </a:p>
          <a:p>
            <a:pPr marL="0" indent="0" algn="just">
              <a:lnSpc>
                <a:spcPct val="150000"/>
              </a:lnSpc>
              <a:buNone/>
            </a:pPr>
            <a:r>
              <a:rPr lang="tr-TR" dirty="0"/>
              <a:t>ç) Üçüncü isim için %80'i</a:t>
            </a:r>
            <a:r>
              <a:rPr lang="tr-TR" dirty="0" smtClean="0"/>
              <a:t>,</a:t>
            </a:r>
          </a:p>
          <a:p>
            <a:pPr marL="0" indent="0" algn="just">
              <a:lnSpc>
                <a:spcPct val="150000"/>
              </a:lnSpc>
              <a:buNone/>
            </a:pPr>
            <a:r>
              <a:rPr lang="tr-TR" dirty="0"/>
              <a:t>d) Dördüncü isim için %70'i,</a:t>
            </a:r>
          </a:p>
          <a:p>
            <a:pPr marL="0" indent="0" algn="just">
              <a:lnSpc>
                <a:spcPct val="150000"/>
              </a:lnSpc>
              <a:buNone/>
            </a:pPr>
            <a:r>
              <a:rPr lang="tr-TR" dirty="0"/>
              <a:t>e) Beşinci ve daha sonraki isimler için %50'si,</a:t>
            </a:r>
          </a:p>
          <a:p>
            <a:pPr marL="0" indent="0" algn="just">
              <a:lnSpc>
                <a:spcPct val="150000"/>
              </a:lnSpc>
              <a:buNone/>
            </a:pPr>
            <a:r>
              <a:rPr lang="tr-TR" dirty="0"/>
              <a:t>dikkate alınır.</a:t>
            </a:r>
          </a:p>
          <a:p>
            <a:pPr marL="0" indent="0" algn="just">
              <a:lnSpc>
                <a:spcPct val="150000"/>
              </a:lnSpc>
              <a:buNone/>
            </a:pPr>
            <a:endParaRPr lang="tr-TR" dirty="0"/>
          </a:p>
        </p:txBody>
      </p:sp>
    </p:spTree>
    <p:extLst>
      <p:ext uri="{BB962C8B-B14F-4D97-AF65-F5344CB8AC3E}">
        <p14:creationId xmlns:p14="http://schemas.microsoft.com/office/powerpoint/2010/main" xmlns="" val="25406528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282" y="214290"/>
            <a:ext cx="8715436" cy="6429420"/>
          </a:xfrm>
        </p:spPr>
        <p:txBody>
          <a:bodyPr>
            <a:normAutofit fontScale="92500"/>
          </a:bodyPr>
          <a:lstStyle/>
          <a:p>
            <a:pPr marL="0" indent="0" algn="just">
              <a:lnSpc>
                <a:spcPct val="150000"/>
              </a:lnSpc>
              <a:buNone/>
            </a:pPr>
            <a:r>
              <a:rPr lang="tr-TR" sz="3200" dirty="0"/>
              <a:t>(5) Birden fazla öğretim elemanının görev aldığı proje faaliyet türünde teşvik puanı oranının belirlenmesinde:</a:t>
            </a:r>
          </a:p>
          <a:p>
            <a:pPr marL="0" indent="0" algn="just">
              <a:lnSpc>
                <a:spcPct val="150000"/>
              </a:lnSpc>
              <a:buNone/>
            </a:pPr>
            <a:r>
              <a:rPr lang="tr-TR" sz="3200" dirty="0"/>
              <a:t>a) Yürütücü için %100'ü,</a:t>
            </a:r>
          </a:p>
          <a:p>
            <a:pPr marL="0" indent="0" algn="just">
              <a:lnSpc>
                <a:spcPct val="150000"/>
              </a:lnSpc>
              <a:buNone/>
            </a:pPr>
            <a:r>
              <a:rPr lang="tr-TR" sz="3200" dirty="0"/>
              <a:t>b) Araştırmacı veya danışman öğretim üyesi için %80'i,</a:t>
            </a:r>
          </a:p>
          <a:p>
            <a:pPr marL="0" indent="0" algn="just">
              <a:lnSpc>
                <a:spcPct val="150000"/>
              </a:lnSpc>
              <a:buNone/>
            </a:pPr>
            <a:r>
              <a:rPr lang="tr-TR" sz="3200" dirty="0"/>
              <a:t>c) Araştırmacı veya danışman; öğretim görevlisi, araştırma görevlisi, okutman ve uzman için %70'i,</a:t>
            </a:r>
          </a:p>
          <a:p>
            <a:pPr marL="0" indent="0" algn="just">
              <a:lnSpc>
                <a:spcPct val="150000"/>
              </a:lnSpc>
              <a:buNone/>
            </a:pPr>
            <a:r>
              <a:rPr lang="tr-TR" sz="3200" dirty="0"/>
              <a:t>dikkate alınır.</a:t>
            </a:r>
          </a:p>
        </p:txBody>
      </p:sp>
    </p:spTree>
    <p:extLst>
      <p:ext uri="{BB962C8B-B14F-4D97-AF65-F5344CB8AC3E}">
        <p14:creationId xmlns:p14="http://schemas.microsoft.com/office/powerpoint/2010/main" xmlns="" val="25406528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332656"/>
            <a:ext cx="8534182" cy="6311054"/>
          </a:xfrm>
        </p:spPr>
        <p:txBody>
          <a:bodyPr>
            <a:normAutofit/>
          </a:bodyPr>
          <a:lstStyle/>
          <a:p>
            <a:pPr marL="0" indent="0" algn="just">
              <a:lnSpc>
                <a:spcPct val="150000"/>
              </a:lnSpc>
              <a:buNone/>
            </a:pPr>
            <a:r>
              <a:rPr lang="tr-TR" dirty="0"/>
              <a:t>(6) Atıf faaliyet türünün puanlanmasında kişi sayısı dikkate alınmaz, her bir araştırmacı için ayrı puanlama yapılır. Aynı esere bir kitabın veya makalenin farklı bölümlerinde/kısımlarında yapılan atıflar yalnızca bir atıf olarak değerlendirilir. Ancak, bölüm yazarları farklı olan kitaplarda farklı bölümlerde yapılan her bir atıf için ayrı puan değerlendirmesi yapılır.</a:t>
            </a:r>
          </a:p>
          <a:p>
            <a:pPr marL="0" indent="0" algn="just">
              <a:lnSpc>
                <a:spcPct val="150000"/>
              </a:lnSpc>
              <a:buNone/>
            </a:pPr>
            <a:r>
              <a:rPr lang="tr-TR" dirty="0"/>
              <a:t>(7) Özel bir paylaşım oranı olmayan veya isim sıralaması/derecelendirmesi bulunmayan faaliyetler için "oran/kişi sayısı" oranı dikkate alınır. Ancak, sergi faaliyet türündeki karma etkinlikler kişi sayısına bakılmaksızın tam puanla değerlendirilir.</a:t>
            </a:r>
          </a:p>
        </p:txBody>
      </p:sp>
    </p:spTree>
    <p:extLst>
      <p:ext uri="{BB962C8B-B14F-4D97-AF65-F5344CB8AC3E}">
        <p14:creationId xmlns:p14="http://schemas.microsoft.com/office/powerpoint/2010/main" xmlns="" val="2540652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282" y="214290"/>
            <a:ext cx="8715436" cy="6429420"/>
          </a:xfrm>
        </p:spPr>
        <p:txBody>
          <a:bodyPr>
            <a:normAutofit/>
          </a:bodyPr>
          <a:lstStyle/>
          <a:p>
            <a:pPr marL="0" indent="0" algn="just">
              <a:lnSpc>
                <a:spcPct val="150000"/>
              </a:lnSpc>
              <a:buNone/>
            </a:pPr>
            <a:r>
              <a:rPr lang="tr-TR" sz="2800" dirty="0"/>
              <a:t>(8) Faaliyet puanı hesaplanırken, alt faaliyet oranları profesör ve doçent kadrosunda bulunanlar için 1; yardımcı doçent kadrosunda bulunanlar için 1,5; araştırma görevlisi, öğretim görevlisi ve okutman kadrolarında bulunanlar için 2; uzman, çevirici ve eğitim- öğretim planlamacısı kadrolarında bulunanlar için 1 ile çarpılır.</a:t>
            </a:r>
          </a:p>
          <a:p>
            <a:pPr marL="0" indent="0" algn="just">
              <a:lnSpc>
                <a:spcPct val="150000"/>
              </a:lnSpc>
              <a:buNone/>
            </a:pPr>
            <a:r>
              <a:rPr lang="tr-TR" sz="2800" dirty="0"/>
              <a:t>(9) Puanların ve ödemelerin hesaplanmasında öğretim elemanının teşvik başvurusu yaptığı tarihteki kadro unvanı esas alınır.</a:t>
            </a:r>
          </a:p>
        </p:txBody>
      </p:sp>
    </p:spTree>
    <p:extLst>
      <p:ext uri="{BB962C8B-B14F-4D97-AF65-F5344CB8AC3E}">
        <p14:creationId xmlns:p14="http://schemas.microsoft.com/office/powerpoint/2010/main" xmlns="" val="25406528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74638"/>
            <a:ext cx="8712968" cy="490066"/>
          </a:xfrm>
        </p:spPr>
        <p:txBody>
          <a:bodyPr>
            <a:normAutofit fontScale="90000"/>
          </a:bodyPr>
          <a:lstStyle/>
          <a:p>
            <a:pPr marL="342900" indent="-342900">
              <a:buFont typeface="Arial" panose="020B0604020202020204" pitchFamily="34" charset="0"/>
              <a:buChar char="•"/>
            </a:pPr>
            <a:r>
              <a:rPr lang="tr-TR" sz="2400" b="0" dirty="0">
                <a:solidFill>
                  <a:schemeClr val="accent2">
                    <a:lumMod val="60000"/>
                    <a:lumOff val="40000"/>
                  </a:schemeClr>
                </a:solidFill>
              </a:rPr>
              <a:t>Milli Savunma Üniversitesi ile Jandarma ve Sahil Güvenlik Akademisi</a:t>
            </a:r>
            <a:endParaRPr lang="tr-TR" sz="2400" dirty="0">
              <a:solidFill>
                <a:schemeClr val="accent2">
                  <a:lumMod val="60000"/>
                  <a:lumOff val="40000"/>
                </a:schemeClr>
              </a:solidFill>
            </a:endParaRPr>
          </a:p>
        </p:txBody>
      </p:sp>
      <p:sp>
        <p:nvSpPr>
          <p:cNvPr id="3" name="İçerik Yer Tutucusu 2"/>
          <p:cNvSpPr>
            <a:spLocks noGrp="1"/>
          </p:cNvSpPr>
          <p:nvPr>
            <p:ph idx="1"/>
          </p:nvPr>
        </p:nvSpPr>
        <p:spPr>
          <a:xfrm>
            <a:off x="457200" y="980728"/>
            <a:ext cx="8229600" cy="5145435"/>
          </a:xfrm>
        </p:spPr>
        <p:txBody>
          <a:bodyPr>
            <a:noAutofit/>
          </a:bodyPr>
          <a:lstStyle/>
          <a:p>
            <a:pPr>
              <a:lnSpc>
                <a:spcPct val="150000"/>
              </a:lnSpc>
              <a:buNone/>
            </a:pPr>
            <a:r>
              <a:rPr lang="tr-TR" dirty="0"/>
              <a:t>MADDE 9- (1) Milli Savunma Üniversitesi ile Jandarma ve Sahil Güvenlik Akademisi kadrolarında görev yapan öğretim elemanları için 4 üncü, 5 inci ve 6 </a:t>
            </a:r>
            <a:r>
              <a:rPr lang="tr-TR" dirty="0" err="1"/>
              <a:t>ncı</a:t>
            </a:r>
            <a:r>
              <a:rPr lang="tr-TR" dirty="0"/>
              <a:t> maddelerde yer alan hususlar, ilgisine göre rektör veya akademi başkanı tarafından belirlenir.</a:t>
            </a:r>
          </a:p>
        </p:txBody>
      </p:sp>
    </p:spTree>
    <p:extLst>
      <p:ext uri="{BB962C8B-B14F-4D97-AF65-F5344CB8AC3E}">
        <p14:creationId xmlns:p14="http://schemas.microsoft.com/office/powerpoint/2010/main" xmlns="" val="25406528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5720" y="214290"/>
            <a:ext cx="8643998" cy="6429420"/>
          </a:xfrm>
        </p:spPr>
        <p:txBody>
          <a:bodyPr>
            <a:noAutofit/>
          </a:bodyPr>
          <a:lstStyle/>
          <a:p>
            <a:pPr marL="0" indent="0" algn="just">
              <a:lnSpc>
                <a:spcPct val="150000"/>
              </a:lnSpc>
              <a:buNone/>
            </a:pPr>
            <a:r>
              <a:rPr lang="tr-TR" b="1" dirty="0" smtClean="0">
                <a:solidFill>
                  <a:srgbClr val="FFFF00"/>
                </a:solidFill>
              </a:rPr>
              <a:t>	Diğer </a:t>
            </a:r>
            <a:r>
              <a:rPr lang="tr-TR" b="1" dirty="0">
                <a:solidFill>
                  <a:srgbClr val="FFFF00"/>
                </a:solidFill>
              </a:rPr>
              <a:t>hükümler</a:t>
            </a:r>
          </a:p>
          <a:p>
            <a:pPr marL="0" indent="0" algn="just">
              <a:lnSpc>
                <a:spcPct val="150000"/>
              </a:lnSpc>
              <a:buNone/>
            </a:pPr>
            <a:r>
              <a:rPr lang="tr-TR" dirty="0"/>
              <a:t>MADDE 10- (1) Bu Yönetmelikte belirlenen faaliyet alanları dışında başvuru yapılamaz.</a:t>
            </a:r>
          </a:p>
          <a:p>
            <a:pPr marL="0" indent="0" algn="just">
              <a:lnSpc>
                <a:spcPct val="150000"/>
              </a:lnSpc>
              <a:buNone/>
            </a:pPr>
            <a:r>
              <a:rPr lang="tr-TR" dirty="0"/>
              <a:t>(2) Akademik teşvik ödeneği;</a:t>
            </a:r>
          </a:p>
          <a:p>
            <a:pPr marL="0" indent="0" algn="just">
              <a:lnSpc>
                <a:spcPct val="150000"/>
              </a:lnSpc>
              <a:buNone/>
            </a:pPr>
            <a:r>
              <a:rPr lang="tr-TR" dirty="0"/>
              <a:t>a) Öğretim elemanlarına 2914 sayılı Kanun ve 27/7/1967 tarihli ve 926 sayılı Türk Silahlı Kuvvetleri Personel Kanunu uyarınca aylık ödendiği sürece yapılır.</a:t>
            </a:r>
          </a:p>
          <a:p>
            <a:pPr marL="0" indent="0" algn="just">
              <a:lnSpc>
                <a:spcPct val="150000"/>
              </a:lnSpc>
              <a:buNone/>
            </a:pPr>
            <a:r>
              <a:rPr lang="tr-TR" dirty="0"/>
              <a:t>b) Her bir takvim yılı için bir önceki yıl esas alınmak suretiyle hesaplanan akademik teşvik puanı üzerinden Şubat ayının </a:t>
            </a:r>
            <a:r>
              <a:rPr lang="tr-TR" dirty="0" err="1"/>
              <a:t>onbeşinden</a:t>
            </a:r>
            <a:r>
              <a:rPr lang="tr-TR" dirty="0"/>
              <a:t> itibaren </a:t>
            </a:r>
            <a:r>
              <a:rPr lang="tr-TR" dirty="0" err="1"/>
              <a:t>oniki</a:t>
            </a:r>
            <a:r>
              <a:rPr lang="tr-TR" dirty="0"/>
              <a:t> ay süreyle her ayın </a:t>
            </a:r>
            <a:r>
              <a:rPr lang="tr-TR" dirty="0" err="1"/>
              <a:t>onbeşinde</a:t>
            </a:r>
            <a:r>
              <a:rPr lang="tr-TR" dirty="0"/>
              <a:t> ödenir.</a:t>
            </a:r>
          </a:p>
        </p:txBody>
      </p:sp>
    </p:spTree>
    <p:extLst>
      <p:ext uri="{BB962C8B-B14F-4D97-AF65-F5344CB8AC3E}">
        <p14:creationId xmlns:p14="http://schemas.microsoft.com/office/powerpoint/2010/main" xmlns="" val="25406528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58" y="188640"/>
            <a:ext cx="8329642" cy="5937523"/>
          </a:xfrm>
        </p:spPr>
        <p:txBody>
          <a:bodyPr>
            <a:noAutofit/>
          </a:bodyPr>
          <a:lstStyle/>
          <a:p>
            <a:pPr marL="0" indent="0" algn="just">
              <a:lnSpc>
                <a:spcPct val="150000"/>
              </a:lnSpc>
              <a:buNone/>
            </a:pPr>
            <a:r>
              <a:rPr lang="tr-TR" dirty="0"/>
              <a:t>c) Damga vergisi hariç herhangi bir vergiye tabi tutulmaz ve ilgili mevzuatı uyarınca ödenmekte olan zam, tazminat, ödenek, döner sermaye ek ödemesi, ikramiye, ücret ve her ne ad altında olursa olsun yapılan benzeri ödemelerin hesabında dikkate alınmaz.</a:t>
            </a:r>
          </a:p>
          <a:p>
            <a:pPr marL="0" indent="0" algn="just">
              <a:lnSpc>
                <a:spcPct val="150000"/>
              </a:lnSpc>
              <a:buNone/>
            </a:pPr>
            <a:r>
              <a:rPr lang="tr-TR" dirty="0"/>
              <a:t>(3) Akademik teşvik ödeneğinin ödenebilmesi için, akademik teşvik puanının en az otuz olması gerekir.</a:t>
            </a:r>
          </a:p>
          <a:p>
            <a:pPr marL="0" indent="0" algn="just">
              <a:lnSpc>
                <a:spcPct val="150000"/>
              </a:lnSpc>
              <a:buNone/>
            </a:pPr>
            <a:r>
              <a:rPr lang="tr-TR" dirty="0"/>
              <a:t>(4) Teşvik ödemeleri sürerken kurum değiştirenlerin ödemeleri yeni yükseköğretim kuramlarınca yapılır.</a:t>
            </a:r>
          </a:p>
          <a:p>
            <a:pPr marL="0" indent="0" algn="just">
              <a:lnSpc>
                <a:spcPct val="150000"/>
              </a:lnSpc>
              <a:buNone/>
            </a:pPr>
            <a:r>
              <a:rPr lang="tr-TR" dirty="0"/>
              <a:t>(5) Ödemenin yapılmasından sonra başvurularında gerçeğe aykırılık tespit edilenlere yapılan ödemeler kanuni faiziyle birlikte geri alınır.</a:t>
            </a:r>
          </a:p>
        </p:txBody>
      </p:sp>
    </p:spTree>
    <p:extLst>
      <p:ext uri="{BB962C8B-B14F-4D97-AF65-F5344CB8AC3E}">
        <p14:creationId xmlns:p14="http://schemas.microsoft.com/office/powerpoint/2010/main" xmlns="" val="2540652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12968" cy="6408712"/>
          </a:xfrm>
        </p:spPr>
        <p:txBody>
          <a:bodyPr>
            <a:normAutofit/>
          </a:bodyPr>
          <a:lstStyle/>
          <a:p>
            <a:pPr algn="just">
              <a:lnSpc>
                <a:spcPct val="150000"/>
              </a:lnSpc>
            </a:pPr>
            <a:r>
              <a:rPr lang="en-US" sz="2800" b="1" u="sng" dirty="0" err="1">
                <a:solidFill>
                  <a:srgbClr val="FFFF00"/>
                </a:solidFill>
                <a:latin typeface="Calibri" panose="020F0502020204030204" pitchFamily="34" charset="0"/>
              </a:rPr>
              <a:t>Tanımlar</a:t>
            </a:r>
            <a:r>
              <a:rPr lang="en-US" sz="2800" b="1" u="sng" dirty="0">
                <a:solidFill>
                  <a:srgbClr val="FFFF00"/>
                </a:solidFill>
                <a:latin typeface="Calibri" panose="020F0502020204030204" pitchFamily="34" charset="0"/>
              </a:rPr>
              <a:t> </a:t>
            </a:r>
            <a:r>
              <a:rPr lang="en-US" sz="2800" b="1" u="sng" dirty="0" err="1">
                <a:solidFill>
                  <a:srgbClr val="FFFF00"/>
                </a:solidFill>
                <a:latin typeface="Calibri" panose="020F0502020204030204" pitchFamily="34" charset="0"/>
              </a:rPr>
              <a:t>ve</a:t>
            </a:r>
            <a:r>
              <a:rPr lang="en-US" sz="2800" b="1" u="sng" dirty="0">
                <a:solidFill>
                  <a:srgbClr val="FFFF00"/>
                </a:solidFill>
                <a:latin typeface="Calibri" panose="020F0502020204030204" pitchFamily="34" charset="0"/>
              </a:rPr>
              <a:t> </a:t>
            </a:r>
            <a:r>
              <a:rPr lang="en-US" sz="2800" b="1" u="sng" dirty="0" err="1">
                <a:solidFill>
                  <a:srgbClr val="FFFF00"/>
                </a:solidFill>
                <a:latin typeface="Calibri" panose="020F0502020204030204" pitchFamily="34" charset="0"/>
              </a:rPr>
              <a:t>kısaltmalar</a:t>
            </a:r>
            <a:endParaRPr lang="tr-TR" sz="2800" b="1" u="sng" dirty="0">
              <a:solidFill>
                <a:srgbClr val="FFFF00"/>
              </a:solidFill>
              <a:latin typeface="Calibri" panose="020F0502020204030204" pitchFamily="34" charset="0"/>
            </a:endParaRPr>
          </a:p>
          <a:p>
            <a:pPr marL="0" indent="0" algn="just">
              <a:lnSpc>
                <a:spcPct val="150000"/>
              </a:lnSpc>
              <a:buNone/>
            </a:pPr>
            <a:r>
              <a:rPr lang="tr-TR" sz="2800" b="1" dirty="0" smtClean="0">
                <a:latin typeface="Calibri" panose="020F0502020204030204" pitchFamily="34" charset="0"/>
              </a:rPr>
              <a:t>	</a:t>
            </a:r>
            <a:r>
              <a:rPr lang="en-US" sz="2800" b="1" dirty="0" smtClean="0">
                <a:latin typeface="Calibri" panose="020F0502020204030204" pitchFamily="34" charset="0"/>
              </a:rPr>
              <a:t>MADDE </a:t>
            </a:r>
            <a:r>
              <a:rPr lang="en-US" sz="2800" b="1" dirty="0">
                <a:latin typeface="Calibri" panose="020F0502020204030204" pitchFamily="34" charset="0"/>
              </a:rPr>
              <a:t>3- (1) Bu </a:t>
            </a:r>
            <a:r>
              <a:rPr lang="en-US" sz="2800" b="1" dirty="0" err="1">
                <a:latin typeface="Calibri" panose="020F0502020204030204" pitchFamily="34" charset="0"/>
              </a:rPr>
              <a:t>Yönetmeliğin</a:t>
            </a:r>
            <a:r>
              <a:rPr lang="en-US" sz="2800" b="1" dirty="0">
                <a:latin typeface="Calibri" panose="020F0502020204030204" pitchFamily="34" charset="0"/>
              </a:rPr>
              <a:t> </a:t>
            </a:r>
            <a:r>
              <a:rPr lang="en-US" sz="2800" b="1" dirty="0" err="1">
                <a:latin typeface="Calibri" panose="020F0502020204030204" pitchFamily="34" charset="0"/>
              </a:rPr>
              <a:t>uygulanmasında</a:t>
            </a:r>
            <a:r>
              <a:rPr lang="en-US" sz="2800" b="1" dirty="0">
                <a:latin typeface="Calibri" panose="020F0502020204030204" pitchFamily="34" charset="0"/>
              </a:rPr>
              <a:t>;</a:t>
            </a:r>
            <a:endParaRPr lang="tr-TR" sz="2800" b="1" dirty="0">
              <a:latin typeface="Calibri" panose="020F0502020204030204" pitchFamily="34" charset="0"/>
            </a:endParaRPr>
          </a:p>
          <a:p>
            <a:pPr marL="457200" lvl="0" indent="-457200" algn="just">
              <a:lnSpc>
                <a:spcPct val="150000"/>
              </a:lnSpc>
              <a:buFont typeface="+mj-lt"/>
              <a:buAutoNum type="alphaLcParenR"/>
            </a:pPr>
            <a:r>
              <a:rPr lang="tr-TR" sz="2800" dirty="0">
                <a:solidFill>
                  <a:srgbClr val="FFFF00"/>
                </a:solidFill>
              </a:rPr>
              <a:t>Alan endeksleri: </a:t>
            </a:r>
            <a:r>
              <a:rPr lang="tr-TR" sz="2800" dirty="0"/>
              <a:t>Üniversitelerarası Kurul Başkanlığı tarafından hazırlanıp Yükseköğretim Kurulunca onaylanan doçentlik başvurusu için kabul edilen endeksleri</a:t>
            </a:r>
            <a:r>
              <a:rPr lang="tr-TR" sz="2800" dirty="0" smtClean="0"/>
              <a:t>,</a:t>
            </a:r>
          </a:p>
          <a:p>
            <a:pPr marL="457200" lvl="0" indent="-457200" algn="just">
              <a:lnSpc>
                <a:spcPct val="150000"/>
              </a:lnSpc>
              <a:buFont typeface="+mj-lt"/>
              <a:buAutoNum type="alphaLcParenR"/>
            </a:pPr>
            <a:r>
              <a:rPr lang="tr-TR" sz="2800" dirty="0">
                <a:solidFill>
                  <a:srgbClr val="FFFF00"/>
                </a:solidFill>
              </a:rPr>
              <a:t>Alt faaliyet: </a:t>
            </a:r>
            <a:r>
              <a:rPr lang="tr-TR" sz="2800" dirty="0"/>
              <a:t>Faaliyetlerin bu Yönetmeliğin ekinde yer alan Faaliyet ve Puan Tablosunda belirtilen alt faaliyetlerini,</a:t>
            </a:r>
            <a:endParaRPr lang="tr-TR" sz="2800" dirty="0">
              <a:latin typeface="Calibri" panose="020F0502020204030204" pitchFamily="34" charset="0"/>
            </a:endParaRPr>
          </a:p>
        </p:txBody>
      </p:sp>
    </p:spTree>
    <p:extLst>
      <p:ext uri="{BB962C8B-B14F-4D97-AF65-F5344CB8AC3E}">
        <p14:creationId xmlns:p14="http://schemas.microsoft.com/office/powerpoint/2010/main" xmlns="" val="25406528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692696"/>
            <a:ext cx="8147248" cy="5433467"/>
          </a:xfrm>
        </p:spPr>
        <p:txBody>
          <a:bodyPr/>
          <a:lstStyle/>
          <a:p>
            <a:pPr marL="0" indent="0" algn="just">
              <a:lnSpc>
                <a:spcPct val="150000"/>
              </a:lnSpc>
              <a:buNone/>
            </a:pPr>
            <a:r>
              <a:rPr lang="tr-TR" b="1" dirty="0">
                <a:solidFill>
                  <a:srgbClr val="FFFF00"/>
                </a:solidFill>
              </a:rPr>
              <a:t>ÜÇÜNCÜ BÖLÜM</a:t>
            </a:r>
          </a:p>
          <a:p>
            <a:pPr marL="0" indent="0" algn="just">
              <a:lnSpc>
                <a:spcPct val="150000"/>
              </a:lnSpc>
              <a:buNone/>
            </a:pPr>
            <a:r>
              <a:rPr lang="tr-TR" b="1" dirty="0">
                <a:solidFill>
                  <a:srgbClr val="FFFF00"/>
                </a:solidFill>
              </a:rPr>
              <a:t>Son Hükümler</a:t>
            </a:r>
          </a:p>
          <a:p>
            <a:pPr marL="0" indent="0" algn="just">
              <a:lnSpc>
                <a:spcPct val="150000"/>
              </a:lnSpc>
              <a:buNone/>
            </a:pPr>
            <a:r>
              <a:rPr lang="tr-TR" sz="4000" b="1" dirty="0">
                <a:solidFill>
                  <a:srgbClr val="FFFF00"/>
                </a:solidFill>
              </a:rPr>
              <a:t>Yürürlükten kaldırılan mevzuat</a:t>
            </a:r>
          </a:p>
          <a:p>
            <a:pPr marL="0" indent="0" algn="just">
              <a:lnSpc>
                <a:spcPct val="150000"/>
              </a:lnSpc>
              <a:buNone/>
            </a:pPr>
            <a:r>
              <a:rPr lang="tr-TR" dirty="0"/>
              <a:t>MADDE 11- (1) 14/12/2015 tarihli ve 2015/8305 sayılı Bakanlar Kurulu Kararı ile yürürlüğe konulan Akademik Teşvik Ödeneği Yönetmeliği yürürlükten kaldırılmıştır.</a:t>
            </a:r>
          </a:p>
          <a:p>
            <a:pPr marL="0" indent="0" algn="just">
              <a:lnSpc>
                <a:spcPct val="150000"/>
              </a:lnSpc>
              <a:buNone/>
            </a:pPr>
            <a:endParaRPr lang="tr-TR" dirty="0"/>
          </a:p>
        </p:txBody>
      </p:sp>
    </p:spTree>
    <p:extLst>
      <p:ext uri="{BB962C8B-B14F-4D97-AF65-F5344CB8AC3E}">
        <p14:creationId xmlns:p14="http://schemas.microsoft.com/office/powerpoint/2010/main" xmlns="" val="33759778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764704"/>
            <a:ext cx="8075240" cy="5361459"/>
          </a:xfrm>
        </p:spPr>
        <p:txBody>
          <a:bodyPr/>
          <a:lstStyle/>
          <a:p>
            <a:pPr marL="0" indent="0" algn="just">
              <a:lnSpc>
                <a:spcPct val="150000"/>
              </a:lnSpc>
              <a:buNone/>
            </a:pPr>
            <a:r>
              <a:rPr lang="tr-TR" sz="2800" b="1" dirty="0">
                <a:solidFill>
                  <a:srgbClr val="FFFF00"/>
                </a:solidFill>
              </a:rPr>
              <a:t>Yürürlük</a:t>
            </a:r>
          </a:p>
          <a:p>
            <a:pPr marL="0" indent="0" algn="just">
              <a:lnSpc>
                <a:spcPct val="150000"/>
              </a:lnSpc>
              <a:buNone/>
            </a:pPr>
            <a:r>
              <a:rPr lang="tr-TR" dirty="0"/>
              <a:t>MADDE 12- (1) </a:t>
            </a:r>
            <a:r>
              <a:rPr lang="tr-TR" dirty="0" err="1"/>
              <a:t>Sayıştayın</a:t>
            </a:r>
            <a:r>
              <a:rPr lang="tr-TR" dirty="0"/>
              <a:t> görüşü alınarak hazırlanan bu Yönetmelik yayımı tarihinde yürürlüğe girer.</a:t>
            </a:r>
          </a:p>
          <a:p>
            <a:pPr marL="0" indent="0" algn="just">
              <a:lnSpc>
                <a:spcPct val="150000"/>
              </a:lnSpc>
              <a:buNone/>
            </a:pPr>
            <a:r>
              <a:rPr lang="tr-TR" sz="3200" b="1" dirty="0">
                <a:solidFill>
                  <a:srgbClr val="FFFF00"/>
                </a:solidFill>
              </a:rPr>
              <a:t>Yürütme</a:t>
            </a:r>
          </a:p>
          <a:p>
            <a:pPr marL="0" indent="0" algn="just">
              <a:lnSpc>
                <a:spcPct val="150000"/>
              </a:lnSpc>
              <a:buNone/>
            </a:pPr>
            <a:r>
              <a:rPr lang="tr-TR" dirty="0"/>
              <a:t>MADDE 13- (1) Bu Yönetmelik hükümlerini Bakanlar Kurulu yürütür.</a:t>
            </a:r>
          </a:p>
          <a:p>
            <a:pPr marL="0" indent="0" algn="just">
              <a:lnSpc>
                <a:spcPct val="150000"/>
              </a:lnSpc>
              <a:buNone/>
            </a:pPr>
            <a:endParaRPr lang="tr-TR" dirty="0"/>
          </a:p>
        </p:txBody>
      </p:sp>
    </p:spTree>
    <p:extLst>
      <p:ext uri="{BB962C8B-B14F-4D97-AF65-F5344CB8AC3E}">
        <p14:creationId xmlns:p14="http://schemas.microsoft.com/office/powerpoint/2010/main" xmlns="" val="22265426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xmlns="" val="3061498016"/>
              </p:ext>
            </p:extLst>
          </p:nvPr>
        </p:nvGraphicFramePr>
        <p:xfrm>
          <a:off x="1" y="205005"/>
          <a:ext cx="9143999" cy="6338531"/>
        </p:xfrm>
        <a:graphic>
          <a:graphicData uri="http://schemas.openxmlformats.org/drawingml/2006/table">
            <a:tbl>
              <a:tblPr firstRow="1" firstCol="1" bandRow="1">
                <a:tableStyleId>{5C22544A-7EE6-4342-B048-85BDC9FD1C3A}</a:tableStyleId>
              </a:tblPr>
              <a:tblGrid>
                <a:gridCol w="1043607"/>
                <a:gridCol w="1440160"/>
                <a:gridCol w="5688632"/>
                <a:gridCol w="971600"/>
              </a:tblGrid>
              <a:tr h="864096">
                <a:tc>
                  <a:txBody>
                    <a:bodyPr/>
                    <a:lstStyle/>
                    <a:p>
                      <a:pPr algn="ctr">
                        <a:lnSpc>
                          <a:spcPts val="1650"/>
                        </a:lnSpc>
                        <a:spcAft>
                          <a:spcPts val="1000"/>
                        </a:spcAft>
                      </a:pPr>
                      <a:r>
                        <a:rPr lang="tr-TR" sz="1800" dirty="0">
                          <a:effectLst/>
                        </a:rPr>
                        <a:t>FAALİYET</a:t>
                      </a:r>
                    </a:p>
                    <a:p>
                      <a:pPr algn="ctr">
                        <a:lnSpc>
                          <a:spcPts val="1650"/>
                        </a:lnSpc>
                        <a:spcAft>
                          <a:spcPts val="1000"/>
                        </a:spcAft>
                      </a:pPr>
                      <a:r>
                        <a:rPr lang="tr-TR" sz="1800" dirty="0">
                          <a:effectLst/>
                        </a:rPr>
                        <a:t>TÜRÜ</a:t>
                      </a:r>
                      <a:endParaRPr lang="tr-TR" sz="1800" dirty="0">
                        <a:effectLst/>
                        <a:latin typeface="Calibri"/>
                        <a:ea typeface="Calibri"/>
                        <a:cs typeface="Times New Roman"/>
                      </a:endParaRPr>
                    </a:p>
                  </a:txBody>
                  <a:tcPr marL="0" marR="0" marT="0" marB="0" anchor="ctr"/>
                </a:tc>
                <a:tc>
                  <a:txBody>
                    <a:bodyPr/>
                    <a:lstStyle/>
                    <a:p>
                      <a:pPr algn="ctr">
                        <a:lnSpc>
                          <a:spcPct val="115000"/>
                        </a:lnSpc>
                        <a:spcAft>
                          <a:spcPts val="1000"/>
                        </a:spcAft>
                      </a:pPr>
                      <a:r>
                        <a:rPr lang="tr-TR" sz="1800" dirty="0">
                          <a:effectLst/>
                        </a:rPr>
                        <a:t>ALT</a:t>
                      </a:r>
                    </a:p>
                    <a:p>
                      <a:pPr algn="ctr">
                        <a:lnSpc>
                          <a:spcPct val="115000"/>
                        </a:lnSpc>
                        <a:spcAft>
                          <a:spcPts val="1000"/>
                        </a:spcAft>
                      </a:pPr>
                      <a:r>
                        <a:rPr lang="tr-TR" sz="1800" dirty="0">
                          <a:effectLst/>
                        </a:rPr>
                        <a:t>FAALİYET</a:t>
                      </a:r>
                      <a:endParaRPr lang="tr-TR" sz="1800" dirty="0">
                        <a:effectLst/>
                        <a:latin typeface="Calibri"/>
                        <a:ea typeface="Calibri"/>
                        <a:cs typeface="Times New Roman"/>
                      </a:endParaRPr>
                    </a:p>
                  </a:txBody>
                  <a:tcPr marL="0" marR="0" marT="0" marB="0" anchor="ctr"/>
                </a:tc>
                <a:tc>
                  <a:txBody>
                    <a:bodyPr/>
                    <a:lstStyle/>
                    <a:p>
                      <a:pPr algn="ctr">
                        <a:lnSpc>
                          <a:spcPts val="1650"/>
                        </a:lnSpc>
                        <a:spcAft>
                          <a:spcPts val="1000"/>
                        </a:spcAft>
                      </a:pPr>
                      <a:r>
                        <a:rPr lang="tr-TR" sz="1800" dirty="0">
                          <a:effectLst/>
                        </a:rPr>
                        <a:t>DETAYI</a:t>
                      </a:r>
                      <a:endParaRPr lang="tr-TR" sz="1800" dirty="0">
                        <a:effectLst/>
                        <a:latin typeface="Calibri"/>
                        <a:ea typeface="Calibri"/>
                        <a:cs typeface="Times New Roman"/>
                      </a:endParaRPr>
                    </a:p>
                  </a:txBody>
                  <a:tcPr marL="0" marR="0" marT="0" marB="0" anchor="ctr"/>
                </a:tc>
                <a:tc>
                  <a:txBody>
                    <a:bodyPr/>
                    <a:lstStyle/>
                    <a:p>
                      <a:pPr algn="ctr">
                        <a:lnSpc>
                          <a:spcPts val="1650"/>
                        </a:lnSpc>
                        <a:spcAft>
                          <a:spcPts val="1000"/>
                        </a:spcAft>
                      </a:pPr>
                      <a:r>
                        <a:rPr lang="tr-TR" sz="1800">
                          <a:effectLst/>
                        </a:rPr>
                        <a:t>ORAN</a:t>
                      </a:r>
                    </a:p>
                    <a:p>
                      <a:pPr algn="ctr">
                        <a:lnSpc>
                          <a:spcPts val="1650"/>
                        </a:lnSpc>
                        <a:spcAft>
                          <a:spcPts val="1000"/>
                        </a:spcAft>
                      </a:pPr>
                      <a:r>
                        <a:rPr lang="tr-TR" sz="1800">
                          <a:effectLst/>
                        </a:rPr>
                        <a:t>(%)</a:t>
                      </a:r>
                      <a:endParaRPr lang="tr-TR" sz="1800">
                        <a:effectLst/>
                        <a:latin typeface="Calibri"/>
                        <a:ea typeface="Calibri"/>
                        <a:cs typeface="Times New Roman"/>
                      </a:endParaRPr>
                    </a:p>
                  </a:txBody>
                  <a:tcPr marL="0" marR="0" marT="0" marB="0" anchor="ctr"/>
                </a:tc>
              </a:tr>
              <a:tr h="876889">
                <a:tc rowSpan="8">
                  <a:txBody>
                    <a:bodyPr/>
                    <a:lstStyle/>
                    <a:p>
                      <a:pPr algn="ctr">
                        <a:lnSpc>
                          <a:spcPts val="1650"/>
                        </a:lnSpc>
                        <a:spcAft>
                          <a:spcPts val="1000"/>
                        </a:spcAft>
                      </a:pPr>
                      <a:r>
                        <a:rPr lang="tr-TR" sz="1800" dirty="0">
                          <a:effectLst/>
                        </a:rPr>
                        <a:t>(1) PROJE (30 Puan)</a:t>
                      </a:r>
                      <a:endParaRPr lang="tr-TR" sz="1800" dirty="0">
                        <a:effectLst/>
                        <a:latin typeface="Calibri"/>
                        <a:ea typeface="Calibri"/>
                        <a:cs typeface="Times New Roman"/>
                      </a:endParaRPr>
                    </a:p>
                  </a:txBody>
                  <a:tcPr marL="0" marR="0" marT="0" marB="0" anchor="ctr"/>
                </a:tc>
                <a:tc rowSpan="2">
                  <a:txBody>
                    <a:bodyPr/>
                    <a:lstStyle/>
                    <a:p>
                      <a:pPr algn="ctr">
                        <a:lnSpc>
                          <a:spcPts val="1650"/>
                        </a:lnSpc>
                        <a:spcAft>
                          <a:spcPts val="1000"/>
                        </a:spcAft>
                      </a:pPr>
                      <a:r>
                        <a:rPr lang="tr-TR" sz="1800">
                          <a:effectLst/>
                        </a:rPr>
                        <a:t>Uluslararası</a:t>
                      </a:r>
                    </a:p>
                    <a:p>
                      <a:pPr algn="ctr">
                        <a:lnSpc>
                          <a:spcPts val="1650"/>
                        </a:lnSpc>
                        <a:spcAft>
                          <a:spcPts val="1000"/>
                        </a:spcAft>
                      </a:pPr>
                      <a:r>
                        <a:rPr lang="tr-TR" sz="1800">
                          <a:effectLst/>
                        </a:rPr>
                        <a:t>destekli</a:t>
                      </a:r>
                    </a:p>
                    <a:p>
                      <a:pPr algn="ctr">
                        <a:lnSpc>
                          <a:spcPts val="1650"/>
                        </a:lnSpc>
                        <a:spcAft>
                          <a:spcPts val="1000"/>
                        </a:spcAft>
                      </a:pPr>
                      <a:r>
                        <a:rPr lang="tr-TR" sz="1800">
                          <a:effectLst/>
                        </a:rPr>
                        <a:t>sonuçlandırılmış</a:t>
                      </a:r>
                    </a:p>
                    <a:p>
                      <a:pPr algn="ctr">
                        <a:lnSpc>
                          <a:spcPts val="1650"/>
                        </a:lnSpc>
                        <a:spcAft>
                          <a:spcPts val="1000"/>
                        </a:spcAft>
                      </a:pPr>
                      <a:r>
                        <a:rPr lang="tr-TR" sz="1800">
                          <a:effectLst/>
                        </a:rPr>
                        <a:t>proje</a:t>
                      </a:r>
                      <a:endParaRPr lang="tr-TR" sz="1800">
                        <a:effectLst/>
                        <a:latin typeface="Calibri"/>
                        <a:ea typeface="Calibri"/>
                        <a:cs typeface="Times New Roman"/>
                      </a:endParaRPr>
                    </a:p>
                  </a:txBody>
                  <a:tcPr marL="0" marR="0" marT="0" marB="0" anchor="ctr"/>
                </a:tc>
                <a:tc>
                  <a:txBody>
                    <a:bodyPr/>
                    <a:lstStyle/>
                    <a:p>
                      <a:pPr algn="ctr">
                        <a:lnSpc>
                          <a:spcPts val="1650"/>
                        </a:lnSpc>
                        <a:spcAft>
                          <a:spcPts val="1000"/>
                        </a:spcAft>
                      </a:pPr>
                      <a:r>
                        <a:rPr lang="tr-TR" sz="1800" dirty="0">
                          <a:effectLst/>
                        </a:rPr>
                        <a:t>Dünya Bankası, Avrupa Birliği ve Avrupa Konseyi tarafından desteklenmiş proje (Yalnızca Ar-Ge niteliğindeki projeler)</a:t>
                      </a:r>
                      <a:endParaRPr lang="tr-TR" sz="1800" dirty="0">
                        <a:effectLst/>
                        <a:latin typeface="Calibri"/>
                        <a:ea typeface="Calibri"/>
                        <a:cs typeface="Times New Roman"/>
                      </a:endParaRPr>
                    </a:p>
                  </a:txBody>
                  <a:tcPr marL="0" marR="0" marT="0" marB="0" anchor="ctr"/>
                </a:tc>
                <a:tc>
                  <a:txBody>
                    <a:bodyPr/>
                    <a:lstStyle/>
                    <a:p>
                      <a:pPr algn="ctr">
                        <a:lnSpc>
                          <a:spcPts val="1650"/>
                        </a:lnSpc>
                        <a:spcAft>
                          <a:spcPts val="1000"/>
                        </a:spcAft>
                      </a:pPr>
                      <a:r>
                        <a:rPr lang="tr-TR" sz="1800">
                          <a:effectLst/>
                        </a:rPr>
                        <a:t>100</a:t>
                      </a:r>
                      <a:endParaRPr lang="tr-TR" sz="1800">
                        <a:effectLst/>
                        <a:latin typeface="Calibri"/>
                        <a:ea typeface="Calibri"/>
                        <a:cs typeface="Times New Roman"/>
                      </a:endParaRPr>
                    </a:p>
                  </a:txBody>
                  <a:tcPr marL="0" marR="0" marT="0" marB="0" anchor="ctr"/>
                </a:tc>
              </a:tr>
              <a:tr h="876889">
                <a:tc vMerge="1">
                  <a:txBody>
                    <a:bodyPr/>
                    <a:lstStyle/>
                    <a:p>
                      <a:endParaRPr lang="tr-TR"/>
                    </a:p>
                  </a:txBody>
                  <a:tcPr/>
                </a:tc>
                <a:tc vMerge="1">
                  <a:txBody>
                    <a:bodyPr/>
                    <a:lstStyle/>
                    <a:p>
                      <a:endParaRPr lang="tr-TR"/>
                    </a:p>
                  </a:txBody>
                  <a:tcPr/>
                </a:tc>
                <a:tc>
                  <a:txBody>
                    <a:bodyPr/>
                    <a:lstStyle/>
                    <a:p>
                      <a:pPr algn="ctr">
                        <a:lnSpc>
                          <a:spcPts val="1650"/>
                        </a:lnSpc>
                        <a:spcAft>
                          <a:spcPts val="1000"/>
                        </a:spcAft>
                      </a:pPr>
                      <a:r>
                        <a:rPr lang="tr-TR" sz="1800" dirty="0">
                          <a:effectLst/>
                        </a:rPr>
                        <a:t>Diğer uluslararası özel veya resmi kurum ve kuruluşlar tarafından desteklenmiş proje (Yalnızca Ar-Ge niteliğindeki projeler)</a:t>
                      </a:r>
                      <a:endParaRPr lang="tr-TR" sz="1800" dirty="0">
                        <a:effectLst/>
                        <a:latin typeface="Calibri"/>
                        <a:ea typeface="Calibri"/>
                        <a:cs typeface="Times New Roman"/>
                      </a:endParaRPr>
                    </a:p>
                  </a:txBody>
                  <a:tcPr marL="0" marR="0" marT="0" marB="0" anchor="ctr"/>
                </a:tc>
                <a:tc>
                  <a:txBody>
                    <a:bodyPr/>
                    <a:lstStyle/>
                    <a:p>
                      <a:pPr algn="ctr">
                        <a:lnSpc>
                          <a:spcPts val="1650"/>
                        </a:lnSpc>
                        <a:spcAft>
                          <a:spcPts val="1000"/>
                        </a:spcAft>
                      </a:pPr>
                      <a:r>
                        <a:rPr lang="tr-TR" sz="1800">
                          <a:effectLst/>
                        </a:rPr>
                        <a:t>80</a:t>
                      </a:r>
                      <a:endParaRPr lang="tr-TR" sz="1800">
                        <a:effectLst/>
                        <a:latin typeface="Calibri"/>
                        <a:ea typeface="Calibri"/>
                        <a:cs typeface="Times New Roman"/>
                      </a:endParaRPr>
                    </a:p>
                  </a:txBody>
                  <a:tcPr marL="0" marR="0" marT="0" marB="0" anchor="ctr"/>
                </a:tc>
              </a:tr>
              <a:tr h="213899">
                <a:tc vMerge="1">
                  <a:txBody>
                    <a:bodyPr/>
                    <a:lstStyle/>
                    <a:p>
                      <a:endParaRPr lang="tr-TR"/>
                    </a:p>
                  </a:txBody>
                  <a:tcPr/>
                </a:tc>
                <a:tc rowSpan="6">
                  <a:txBody>
                    <a:bodyPr/>
                    <a:lstStyle/>
                    <a:p>
                      <a:pPr algn="ctr">
                        <a:lnSpc>
                          <a:spcPts val="1650"/>
                        </a:lnSpc>
                        <a:spcAft>
                          <a:spcPts val="1000"/>
                        </a:spcAft>
                      </a:pPr>
                      <a:r>
                        <a:rPr lang="tr-TR" sz="1800" dirty="0">
                          <a:effectLst/>
                        </a:rPr>
                        <a:t>Ulusal destekli sonuçlandırılmış proje</a:t>
                      </a:r>
                      <a:endParaRPr lang="tr-TR" sz="1800" dirty="0">
                        <a:effectLst/>
                        <a:latin typeface="Calibri"/>
                        <a:ea typeface="Calibri"/>
                        <a:cs typeface="Times New Roman"/>
                      </a:endParaRPr>
                    </a:p>
                  </a:txBody>
                  <a:tcPr marL="0" marR="0" marT="0" marB="0" anchor="ctr"/>
                </a:tc>
                <a:tc>
                  <a:txBody>
                    <a:bodyPr/>
                    <a:lstStyle/>
                    <a:p>
                      <a:pPr algn="ctr">
                        <a:lnSpc>
                          <a:spcPts val="1650"/>
                        </a:lnSpc>
                        <a:spcAft>
                          <a:spcPts val="1000"/>
                        </a:spcAft>
                      </a:pPr>
                      <a:r>
                        <a:rPr lang="tr-TR" sz="1800">
                          <a:effectLst/>
                        </a:rPr>
                        <a:t>TÜBA ve TÜBİTAK destekli proje</a:t>
                      </a:r>
                      <a:endParaRPr lang="tr-TR" sz="1800">
                        <a:effectLst/>
                        <a:latin typeface="Calibri"/>
                        <a:ea typeface="Calibri"/>
                        <a:cs typeface="Times New Roman"/>
                      </a:endParaRPr>
                    </a:p>
                  </a:txBody>
                  <a:tcPr marL="0" marR="0" marT="0" marB="0" anchor="ctr"/>
                </a:tc>
                <a:tc>
                  <a:txBody>
                    <a:bodyPr/>
                    <a:lstStyle/>
                    <a:p>
                      <a:pPr algn="ctr">
                        <a:lnSpc>
                          <a:spcPts val="1650"/>
                        </a:lnSpc>
                        <a:spcAft>
                          <a:spcPts val="1000"/>
                        </a:spcAft>
                      </a:pPr>
                      <a:r>
                        <a:rPr lang="tr-TR" sz="1800">
                          <a:effectLst/>
                        </a:rPr>
                        <a:t>75</a:t>
                      </a:r>
                      <a:endParaRPr lang="tr-TR" sz="1800">
                        <a:effectLst/>
                        <a:latin typeface="Calibri"/>
                        <a:ea typeface="Calibri"/>
                        <a:cs typeface="Times New Roman"/>
                      </a:endParaRPr>
                    </a:p>
                  </a:txBody>
                  <a:tcPr marL="0" marR="0" marT="0" marB="0" anchor="ctr"/>
                </a:tc>
              </a:tr>
              <a:tr h="656674">
                <a:tc vMerge="1">
                  <a:txBody>
                    <a:bodyPr/>
                    <a:lstStyle/>
                    <a:p>
                      <a:endParaRPr lang="tr-TR"/>
                    </a:p>
                  </a:txBody>
                  <a:tcPr/>
                </a:tc>
                <a:tc vMerge="1">
                  <a:txBody>
                    <a:bodyPr/>
                    <a:lstStyle/>
                    <a:p>
                      <a:endParaRPr lang="tr-TR"/>
                    </a:p>
                  </a:txBody>
                  <a:tcPr/>
                </a:tc>
                <a:tc>
                  <a:txBody>
                    <a:bodyPr/>
                    <a:lstStyle/>
                    <a:p>
                      <a:pPr algn="ctr">
                        <a:lnSpc>
                          <a:spcPts val="1650"/>
                        </a:lnSpc>
                        <a:spcAft>
                          <a:spcPts val="1000"/>
                        </a:spcAft>
                      </a:pPr>
                      <a:r>
                        <a:rPr lang="tr-TR" sz="1800" dirty="0">
                          <a:effectLst/>
                        </a:rPr>
                        <a:t>Kalkınma Bakanlığı destekli proje (Yalnızca Ar-Ge niteliğindeki projeler)</a:t>
                      </a:r>
                      <a:endParaRPr lang="tr-TR" sz="1800" dirty="0">
                        <a:effectLst/>
                        <a:latin typeface="Calibri"/>
                        <a:ea typeface="Calibri"/>
                        <a:cs typeface="Times New Roman"/>
                      </a:endParaRPr>
                    </a:p>
                  </a:txBody>
                  <a:tcPr marL="0" marR="0" marT="0" marB="0" anchor="ctr"/>
                </a:tc>
                <a:tc>
                  <a:txBody>
                    <a:bodyPr/>
                    <a:lstStyle/>
                    <a:p>
                      <a:pPr algn="ctr">
                        <a:lnSpc>
                          <a:spcPts val="1650"/>
                        </a:lnSpc>
                        <a:spcAft>
                          <a:spcPts val="1000"/>
                        </a:spcAft>
                      </a:pPr>
                      <a:r>
                        <a:rPr lang="tr-TR" sz="1800">
                          <a:effectLst/>
                        </a:rPr>
                        <a:t>75</a:t>
                      </a:r>
                      <a:endParaRPr lang="tr-TR" sz="1800">
                        <a:effectLst/>
                        <a:latin typeface="Calibri"/>
                        <a:ea typeface="Calibri"/>
                        <a:cs typeface="Times New Roman"/>
                      </a:endParaRPr>
                    </a:p>
                  </a:txBody>
                  <a:tcPr marL="0" marR="0" marT="0" marB="0" anchor="ctr"/>
                </a:tc>
              </a:tr>
              <a:tr h="435287">
                <a:tc vMerge="1">
                  <a:txBody>
                    <a:bodyPr/>
                    <a:lstStyle/>
                    <a:p>
                      <a:endParaRPr lang="tr-TR"/>
                    </a:p>
                  </a:txBody>
                  <a:tcPr/>
                </a:tc>
                <a:tc vMerge="1">
                  <a:txBody>
                    <a:bodyPr/>
                    <a:lstStyle/>
                    <a:p>
                      <a:endParaRPr lang="tr-TR"/>
                    </a:p>
                  </a:txBody>
                  <a:tcPr/>
                </a:tc>
                <a:tc>
                  <a:txBody>
                    <a:bodyPr/>
                    <a:lstStyle/>
                    <a:p>
                      <a:pPr algn="ctr">
                        <a:lnSpc>
                          <a:spcPts val="1650"/>
                        </a:lnSpc>
                        <a:spcAft>
                          <a:spcPts val="1000"/>
                        </a:spcAft>
                      </a:pPr>
                      <a:r>
                        <a:rPr lang="tr-TR" sz="1800">
                          <a:effectLst/>
                        </a:rPr>
                        <a:t>Sanayi Tezleri Programı (SAN- TEZ) projesi</a:t>
                      </a:r>
                      <a:endParaRPr lang="tr-TR" sz="1800">
                        <a:effectLst/>
                        <a:latin typeface="Calibri"/>
                        <a:ea typeface="Calibri"/>
                        <a:cs typeface="Times New Roman"/>
                      </a:endParaRPr>
                    </a:p>
                  </a:txBody>
                  <a:tcPr marL="0" marR="0" marT="0" marB="0" anchor="ctr"/>
                </a:tc>
                <a:tc>
                  <a:txBody>
                    <a:bodyPr/>
                    <a:lstStyle/>
                    <a:p>
                      <a:pPr algn="ctr">
                        <a:lnSpc>
                          <a:spcPts val="1650"/>
                        </a:lnSpc>
                        <a:spcAft>
                          <a:spcPts val="1000"/>
                        </a:spcAft>
                      </a:pPr>
                      <a:r>
                        <a:rPr lang="tr-TR" sz="1800">
                          <a:effectLst/>
                        </a:rPr>
                        <a:t>75</a:t>
                      </a:r>
                      <a:endParaRPr lang="tr-TR" sz="1800">
                        <a:effectLst/>
                        <a:latin typeface="Calibri"/>
                        <a:ea typeface="Calibri"/>
                        <a:cs typeface="Times New Roman"/>
                      </a:endParaRPr>
                    </a:p>
                  </a:txBody>
                  <a:tcPr marL="0" marR="0" marT="0" marB="0" anchor="ctr"/>
                </a:tc>
              </a:tr>
              <a:tr h="1099448">
                <a:tc vMerge="1">
                  <a:txBody>
                    <a:bodyPr/>
                    <a:lstStyle/>
                    <a:p>
                      <a:endParaRPr lang="tr-TR"/>
                    </a:p>
                  </a:txBody>
                  <a:tcPr/>
                </a:tc>
                <a:tc vMerge="1">
                  <a:txBody>
                    <a:bodyPr/>
                    <a:lstStyle/>
                    <a:p>
                      <a:endParaRPr lang="tr-TR"/>
                    </a:p>
                  </a:txBody>
                  <a:tcPr/>
                </a:tc>
                <a:tc>
                  <a:txBody>
                    <a:bodyPr/>
                    <a:lstStyle/>
                    <a:p>
                      <a:pPr algn="ctr">
                        <a:lnSpc>
                          <a:spcPts val="1650"/>
                        </a:lnSpc>
                        <a:spcAft>
                          <a:spcPts val="1000"/>
                        </a:spcAft>
                      </a:pPr>
                      <a:r>
                        <a:rPr lang="tr-TR" sz="1800" dirty="0">
                          <a:effectLst/>
                        </a:rPr>
                        <a:t>Diğer kamu kuruluşları (Yükseköğretim kurumlan hariç) tarafından desteklenmiş projeler (Yalnızca Ar-Ge niteliğindeki projeler)</a:t>
                      </a:r>
                      <a:endParaRPr lang="tr-TR" sz="1800" dirty="0">
                        <a:effectLst/>
                        <a:latin typeface="Calibri"/>
                        <a:ea typeface="Calibri"/>
                        <a:cs typeface="Times New Roman"/>
                      </a:endParaRPr>
                    </a:p>
                  </a:txBody>
                  <a:tcPr marL="0" marR="0" marT="0" marB="0" anchor="ctr"/>
                </a:tc>
                <a:tc>
                  <a:txBody>
                    <a:bodyPr/>
                    <a:lstStyle/>
                    <a:p>
                      <a:pPr algn="ctr">
                        <a:lnSpc>
                          <a:spcPts val="1650"/>
                        </a:lnSpc>
                        <a:spcAft>
                          <a:spcPts val="1000"/>
                        </a:spcAft>
                      </a:pPr>
                      <a:r>
                        <a:rPr lang="tr-TR" sz="1800">
                          <a:effectLst/>
                        </a:rPr>
                        <a:t>35</a:t>
                      </a:r>
                      <a:endParaRPr lang="tr-TR" sz="1800">
                        <a:effectLst/>
                        <a:latin typeface="Calibri"/>
                        <a:ea typeface="Calibri"/>
                        <a:cs typeface="Times New Roman"/>
                      </a:endParaRPr>
                    </a:p>
                  </a:txBody>
                  <a:tcPr marL="0" marR="0" marT="0" marB="0" anchor="ctr"/>
                </a:tc>
              </a:tr>
              <a:tr h="878061">
                <a:tc vMerge="1">
                  <a:txBody>
                    <a:bodyPr/>
                    <a:lstStyle/>
                    <a:p>
                      <a:endParaRPr lang="tr-TR"/>
                    </a:p>
                  </a:txBody>
                  <a:tcPr/>
                </a:tc>
                <a:tc vMerge="1">
                  <a:txBody>
                    <a:bodyPr/>
                    <a:lstStyle/>
                    <a:p>
                      <a:endParaRPr lang="tr-TR"/>
                    </a:p>
                  </a:txBody>
                  <a:tcPr/>
                </a:tc>
                <a:tc>
                  <a:txBody>
                    <a:bodyPr/>
                    <a:lstStyle/>
                    <a:p>
                      <a:pPr algn="ctr">
                        <a:lnSpc>
                          <a:spcPts val="1650"/>
                        </a:lnSpc>
                        <a:spcAft>
                          <a:spcPts val="1000"/>
                        </a:spcAft>
                      </a:pPr>
                      <a:r>
                        <a:rPr lang="tr-TR" sz="1800">
                          <a:effectLst/>
                        </a:rPr>
                        <a:t>Yükseköğretim kurumlan tarafından desteklenmiş bilimsel araştırma projesi (Yalnızca Ar-Ge niteliğindeki Projeler)</a:t>
                      </a:r>
                      <a:endParaRPr lang="tr-TR" sz="1800">
                        <a:effectLst/>
                        <a:latin typeface="Calibri"/>
                        <a:ea typeface="Calibri"/>
                        <a:cs typeface="Times New Roman"/>
                      </a:endParaRPr>
                    </a:p>
                  </a:txBody>
                  <a:tcPr marL="0" marR="0" marT="0" marB="0" anchor="ctr"/>
                </a:tc>
                <a:tc>
                  <a:txBody>
                    <a:bodyPr/>
                    <a:lstStyle/>
                    <a:p>
                      <a:pPr algn="ctr">
                        <a:lnSpc>
                          <a:spcPts val="1650"/>
                        </a:lnSpc>
                        <a:spcAft>
                          <a:spcPts val="1000"/>
                        </a:spcAft>
                      </a:pPr>
                      <a:r>
                        <a:rPr lang="tr-TR" sz="1800">
                          <a:effectLst/>
                        </a:rPr>
                        <a:t>35</a:t>
                      </a:r>
                      <a:endParaRPr lang="tr-TR" sz="1800">
                        <a:effectLst/>
                        <a:latin typeface="Calibri"/>
                        <a:ea typeface="Calibri"/>
                        <a:cs typeface="Times New Roman"/>
                      </a:endParaRPr>
                    </a:p>
                  </a:txBody>
                  <a:tcPr marL="0" marR="0" marT="0" marB="0" anchor="ctr"/>
                </a:tc>
              </a:tr>
              <a:tr h="435287">
                <a:tc vMerge="1">
                  <a:txBody>
                    <a:bodyPr/>
                    <a:lstStyle/>
                    <a:p>
                      <a:endParaRPr lang="tr-TR"/>
                    </a:p>
                  </a:txBody>
                  <a:tcPr/>
                </a:tc>
                <a:tc vMerge="1">
                  <a:txBody>
                    <a:bodyPr/>
                    <a:lstStyle/>
                    <a:p>
                      <a:endParaRPr lang="tr-TR"/>
                    </a:p>
                  </a:txBody>
                  <a:tcPr/>
                </a:tc>
                <a:tc>
                  <a:txBody>
                    <a:bodyPr/>
                    <a:lstStyle/>
                    <a:p>
                      <a:pPr algn="ctr">
                        <a:lnSpc>
                          <a:spcPts val="1650"/>
                        </a:lnSpc>
                        <a:spcAft>
                          <a:spcPts val="1000"/>
                        </a:spcAft>
                      </a:pPr>
                      <a:r>
                        <a:rPr lang="tr-TR" sz="1800">
                          <a:effectLst/>
                        </a:rPr>
                        <a:t>Özel kuruluşlar (Ar-Ge, yenilik ve özgün tasarım projeleri)</a:t>
                      </a:r>
                      <a:endParaRPr lang="tr-TR" sz="1800">
                        <a:effectLst/>
                        <a:latin typeface="Calibri"/>
                        <a:ea typeface="Calibri"/>
                        <a:cs typeface="Times New Roman"/>
                      </a:endParaRPr>
                    </a:p>
                  </a:txBody>
                  <a:tcPr marL="0" marR="0" marT="0" marB="0" anchor="ctr"/>
                </a:tc>
                <a:tc>
                  <a:txBody>
                    <a:bodyPr/>
                    <a:lstStyle/>
                    <a:p>
                      <a:pPr algn="ctr">
                        <a:lnSpc>
                          <a:spcPts val="1650"/>
                        </a:lnSpc>
                        <a:spcAft>
                          <a:spcPts val="1000"/>
                        </a:spcAft>
                      </a:pPr>
                      <a:r>
                        <a:rPr lang="tr-TR" sz="1800" dirty="0">
                          <a:effectLst/>
                        </a:rPr>
                        <a:t>20</a:t>
                      </a:r>
                      <a:endParaRPr lang="tr-TR" sz="18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xmlns="" val="38077017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o 20"/>
          <p:cNvGraphicFramePr>
            <a:graphicFrameLocks noGrp="1"/>
          </p:cNvGraphicFramePr>
          <p:nvPr>
            <p:extLst>
              <p:ext uri="{D42A27DB-BD31-4B8C-83A1-F6EECF244321}">
                <p14:modId xmlns:p14="http://schemas.microsoft.com/office/powerpoint/2010/main" xmlns="" val="1640391529"/>
              </p:ext>
            </p:extLst>
          </p:nvPr>
        </p:nvGraphicFramePr>
        <p:xfrm>
          <a:off x="0" y="11460"/>
          <a:ext cx="9144000" cy="6846540"/>
        </p:xfrm>
        <a:graphic>
          <a:graphicData uri="http://schemas.openxmlformats.org/drawingml/2006/table">
            <a:tbl>
              <a:tblPr firstRow="1" bandRow="1">
                <a:tableStyleId>{5C22544A-7EE6-4342-B048-85BDC9FD1C3A}</a:tableStyleId>
              </a:tblPr>
              <a:tblGrid>
                <a:gridCol w="1878435"/>
                <a:gridCol w="1920782"/>
                <a:gridCol w="4349979"/>
                <a:gridCol w="994804"/>
              </a:tblGrid>
              <a:tr h="722498">
                <a:tc>
                  <a:txBody>
                    <a:bodyPr/>
                    <a:lstStyle/>
                    <a:p>
                      <a:pPr algn="ctr"/>
                      <a:r>
                        <a:rPr lang="tr-TR" sz="1800" b="1" kern="1200" dirty="0" smtClean="0">
                          <a:solidFill>
                            <a:schemeClr val="lt1"/>
                          </a:solidFill>
                          <a:effectLst/>
                          <a:latin typeface="+mn-lt"/>
                          <a:ea typeface="+mn-ea"/>
                          <a:cs typeface="+mn-cs"/>
                        </a:rPr>
                        <a:t>FAALİYET</a:t>
                      </a:r>
                    </a:p>
                    <a:p>
                      <a:pPr algn="ctr"/>
                      <a:r>
                        <a:rPr lang="tr-TR" sz="1800" b="1" kern="1200" dirty="0" smtClean="0">
                          <a:solidFill>
                            <a:schemeClr val="lt1"/>
                          </a:solidFill>
                          <a:effectLst/>
                          <a:latin typeface="+mn-lt"/>
                          <a:ea typeface="+mn-ea"/>
                          <a:cs typeface="+mn-cs"/>
                        </a:rPr>
                        <a:t>TÜRÜ</a:t>
                      </a:r>
                      <a:endParaRPr lang="tr-TR" dirty="0"/>
                    </a:p>
                  </a:txBody>
                  <a:tcPr anchor="ctr"/>
                </a:tc>
                <a:tc>
                  <a:txBody>
                    <a:bodyPr/>
                    <a:lstStyle/>
                    <a:p>
                      <a:pPr algn="ctr"/>
                      <a:r>
                        <a:rPr lang="tr-TR" sz="1800" b="1" kern="1200" dirty="0" smtClean="0">
                          <a:solidFill>
                            <a:schemeClr val="lt1"/>
                          </a:solidFill>
                          <a:effectLst/>
                          <a:latin typeface="+mn-lt"/>
                          <a:ea typeface="+mn-ea"/>
                          <a:cs typeface="+mn-cs"/>
                        </a:rPr>
                        <a:t>ALT</a:t>
                      </a:r>
                    </a:p>
                    <a:p>
                      <a:pPr algn="ctr"/>
                      <a:r>
                        <a:rPr lang="tr-TR" sz="1800" b="1" kern="1200" dirty="0" smtClean="0">
                          <a:solidFill>
                            <a:schemeClr val="lt1"/>
                          </a:solidFill>
                          <a:effectLst/>
                          <a:latin typeface="+mn-lt"/>
                          <a:ea typeface="+mn-ea"/>
                          <a:cs typeface="+mn-cs"/>
                        </a:rPr>
                        <a:t>FAALİYET</a:t>
                      </a:r>
                      <a:endParaRPr lang="tr-TR" dirty="0"/>
                    </a:p>
                  </a:txBody>
                  <a:tcPr anchor="ctr"/>
                </a:tc>
                <a:tc>
                  <a:txBody>
                    <a:bodyPr/>
                    <a:lstStyle/>
                    <a:p>
                      <a:pPr algn="ctr"/>
                      <a:r>
                        <a:rPr lang="tr-TR" sz="1800" b="1" kern="1200" dirty="0" smtClean="0">
                          <a:solidFill>
                            <a:schemeClr val="lt1"/>
                          </a:solidFill>
                          <a:effectLst/>
                          <a:latin typeface="+mn-lt"/>
                          <a:ea typeface="+mn-ea"/>
                          <a:cs typeface="+mn-cs"/>
                        </a:rPr>
                        <a:t>DETAYI</a:t>
                      </a:r>
                      <a:endParaRPr lang="tr-TR" dirty="0"/>
                    </a:p>
                  </a:txBody>
                  <a:tcPr anchor="ctr"/>
                </a:tc>
                <a:tc>
                  <a:txBody>
                    <a:bodyPr/>
                    <a:lstStyle/>
                    <a:p>
                      <a:pPr algn="ctr"/>
                      <a:r>
                        <a:rPr lang="tr-TR" sz="1800" b="1" kern="1200" dirty="0" smtClean="0">
                          <a:solidFill>
                            <a:schemeClr val="lt1"/>
                          </a:solidFill>
                          <a:effectLst/>
                          <a:latin typeface="+mn-lt"/>
                          <a:ea typeface="+mn-ea"/>
                          <a:cs typeface="+mn-cs"/>
                        </a:rPr>
                        <a:t>ORAN</a:t>
                      </a:r>
                    </a:p>
                    <a:p>
                      <a:pPr algn="ctr"/>
                      <a:r>
                        <a:rPr lang="tr-TR" sz="1800" b="1" kern="1200" dirty="0" smtClean="0">
                          <a:solidFill>
                            <a:schemeClr val="lt1"/>
                          </a:solidFill>
                          <a:effectLst/>
                          <a:latin typeface="+mn-lt"/>
                          <a:ea typeface="+mn-ea"/>
                          <a:cs typeface="+mn-cs"/>
                        </a:rPr>
                        <a:t>(%)</a:t>
                      </a:r>
                      <a:endParaRPr lang="tr-TR" dirty="0"/>
                    </a:p>
                  </a:txBody>
                  <a:tcPr anchor="ctr"/>
                </a:tc>
              </a:tr>
              <a:tr h="418592">
                <a:tc rowSpan="2">
                  <a:txBody>
                    <a:bodyPr/>
                    <a:lstStyle/>
                    <a:p>
                      <a:pPr algn="ctr"/>
                      <a:r>
                        <a:rPr lang="tr-TR" sz="1800" kern="1200" dirty="0" smtClean="0">
                          <a:solidFill>
                            <a:schemeClr val="dk1"/>
                          </a:solidFill>
                          <a:effectLst/>
                          <a:latin typeface="+mn-lt"/>
                          <a:ea typeface="+mn-ea"/>
                          <a:cs typeface="+mn-cs"/>
                        </a:rPr>
                        <a:t>(2) ARAŞTIRMA (30 Puan)</a:t>
                      </a:r>
                      <a:endParaRPr lang="tr-TR" dirty="0"/>
                    </a:p>
                  </a:txBody>
                  <a:tcPr anchor="ctr"/>
                </a:tc>
                <a:tc rowSpan="2">
                  <a:txBody>
                    <a:bodyPr/>
                    <a:lstStyle/>
                    <a:p>
                      <a:pPr algn="ctr"/>
                      <a:r>
                        <a:rPr lang="tr-TR" sz="1800" kern="1200" dirty="0" smtClean="0">
                          <a:solidFill>
                            <a:schemeClr val="dk1"/>
                          </a:solidFill>
                          <a:effectLst/>
                          <a:latin typeface="+mn-lt"/>
                          <a:ea typeface="+mn-ea"/>
                          <a:cs typeface="+mn-cs"/>
                        </a:rPr>
                        <a:t>Araştırma</a:t>
                      </a:r>
                      <a:endParaRPr lang="tr-TR" dirty="0"/>
                    </a:p>
                  </a:txBody>
                  <a:tcPr anchor="ctr"/>
                </a:tc>
                <a:tc>
                  <a:txBody>
                    <a:bodyPr/>
                    <a:lstStyle/>
                    <a:p>
                      <a:pPr algn="ctr"/>
                      <a:r>
                        <a:rPr lang="tr-TR" sz="1800" kern="1200" dirty="0" smtClean="0">
                          <a:solidFill>
                            <a:schemeClr val="dk1"/>
                          </a:solidFill>
                          <a:effectLst/>
                          <a:latin typeface="+mn-lt"/>
                          <a:ea typeface="+mn-ea"/>
                          <a:cs typeface="+mn-cs"/>
                        </a:rPr>
                        <a:t>Yurtdışı</a:t>
                      </a:r>
                      <a:endParaRPr lang="tr-TR" dirty="0"/>
                    </a:p>
                  </a:txBody>
                  <a:tcPr anchor="ctr"/>
                </a:tc>
                <a:tc>
                  <a:txBody>
                    <a:bodyPr/>
                    <a:lstStyle/>
                    <a:p>
                      <a:pPr algn="ctr"/>
                      <a:r>
                        <a:rPr lang="tr-TR" dirty="0" smtClean="0"/>
                        <a:t>30</a:t>
                      </a:r>
                      <a:endParaRPr lang="tr-TR" dirty="0"/>
                    </a:p>
                  </a:txBody>
                  <a:tcPr anchor="ctr"/>
                </a:tc>
              </a:tr>
              <a:tr h="418592">
                <a:tc vMerge="1">
                  <a:txBody>
                    <a:bodyPr/>
                    <a:lstStyle/>
                    <a:p>
                      <a:endParaRPr lang="tr-TR" dirty="0"/>
                    </a:p>
                  </a:txBody>
                  <a:tcPr/>
                </a:tc>
                <a:tc vMerge="1">
                  <a:txBody>
                    <a:bodyPr/>
                    <a:lstStyle/>
                    <a:p>
                      <a:endParaRPr lang="tr-TR" dirty="0"/>
                    </a:p>
                  </a:txBody>
                  <a:tcPr/>
                </a:tc>
                <a:tc>
                  <a:txBody>
                    <a:bodyPr/>
                    <a:lstStyle/>
                    <a:p>
                      <a:pPr algn="ctr"/>
                      <a:r>
                        <a:rPr lang="tr-TR" dirty="0" smtClean="0"/>
                        <a:t>Yurtiçi</a:t>
                      </a:r>
                      <a:endParaRPr lang="tr-TR" dirty="0"/>
                    </a:p>
                  </a:txBody>
                  <a:tcPr anchor="ctr"/>
                </a:tc>
                <a:tc>
                  <a:txBody>
                    <a:bodyPr/>
                    <a:lstStyle/>
                    <a:p>
                      <a:pPr algn="ctr"/>
                      <a:r>
                        <a:rPr lang="tr-TR" dirty="0" smtClean="0"/>
                        <a:t>20</a:t>
                      </a:r>
                      <a:endParaRPr lang="tr-TR" dirty="0"/>
                    </a:p>
                  </a:txBody>
                  <a:tcPr anchor="ctr"/>
                </a:tc>
              </a:tr>
              <a:tr h="722498">
                <a:tc rowSpan="9">
                  <a:txBody>
                    <a:bodyPr/>
                    <a:lstStyle/>
                    <a:p>
                      <a:pPr algn="ctr"/>
                      <a:r>
                        <a:rPr lang="tr-TR" sz="1800" kern="1200" dirty="0" smtClean="0">
                          <a:solidFill>
                            <a:schemeClr val="dk1"/>
                          </a:solidFill>
                          <a:effectLst/>
                          <a:latin typeface="+mn-lt"/>
                          <a:ea typeface="+mn-ea"/>
                          <a:cs typeface="+mn-cs"/>
                        </a:rPr>
                        <a:t>(3) YAYIN </a:t>
                      </a:r>
                    </a:p>
                    <a:p>
                      <a:pPr algn="ctr"/>
                      <a:r>
                        <a:rPr lang="tr-TR" sz="1800" kern="1200" dirty="0" smtClean="0">
                          <a:solidFill>
                            <a:schemeClr val="dk1"/>
                          </a:solidFill>
                          <a:effectLst/>
                          <a:latin typeface="+mn-lt"/>
                          <a:ea typeface="+mn-ea"/>
                          <a:cs typeface="+mn-cs"/>
                        </a:rPr>
                        <a:t>(30 Puan)</a:t>
                      </a:r>
                      <a:endParaRPr lang="tr-TR" dirty="0"/>
                    </a:p>
                  </a:txBody>
                  <a:tcPr anchor="ctr"/>
                </a:tc>
                <a:tc rowSpan="2">
                  <a:txBody>
                    <a:bodyPr/>
                    <a:lstStyle/>
                    <a:p>
                      <a:pPr algn="ctr"/>
                      <a:r>
                        <a:rPr lang="tr-TR" dirty="0" smtClean="0"/>
                        <a:t>Bilimsel (Tez hariç) kitap</a:t>
                      </a:r>
                      <a:endParaRPr lang="tr-TR" dirty="0"/>
                    </a:p>
                  </a:txBody>
                  <a:tcPr anchor="ctr"/>
                </a:tc>
                <a:tc>
                  <a:txBody>
                    <a:bodyPr/>
                    <a:lstStyle/>
                    <a:p>
                      <a:pPr algn="ctr"/>
                      <a:r>
                        <a:rPr lang="tr-TR" sz="1800" kern="1200" dirty="0" smtClean="0">
                          <a:solidFill>
                            <a:schemeClr val="dk1"/>
                          </a:solidFill>
                          <a:effectLst/>
                          <a:latin typeface="+mn-lt"/>
                          <a:ea typeface="+mn-ea"/>
                          <a:cs typeface="+mn-cs"/>
                        </a:rPr>
                        <a:t>Alanında uluslararası yayımlanan bilimsel kitap</a:t>
                      </a:r>
                      <a:endParaRPr lang="tr-TR" dirty="0"/>
                    </a:p>
                  </a:txBody>
                  <a:tcPr anchor="ctr"/>
                </a:tc>
                <a:tc>
                  <a:txBody>
                    <a:bodyPr/>
                    <a:lstStyle/>
                    <a:p>
                      <a:pPr algn="ctr"/>
                      <a:r>
                        <a:rPr lang="tr-TR" dirty="0" smtClean="0"/>
                        <a:t>100</a:t>
                      </a:r>
                      <a:endParaRPr lang="tr-TR" dirty="0"/>
                    </a:p>
                  </a:txBody>
                  <a:tcPr anchor="ctr"/>
                </a:tc>
              </a:tr>
              <a:tr h="418592">
                <a:tc vMerge="1">
                  <a:txBody>
                    <a:bodyPr/>
                    <a:lstStyle/>
                    <a:p>
                      <a:endParaRPr lang="tr-TR" dirty="0"/>
                    </a:p>
                  </a:txBody>
                  <a:tcPr/>
                </a:tc>
                <a:tc vMerge="1">
                  <a:txBody>
                    <a:bodyPr/>
                    <a:lstStyle/>
                    <a:p>
                      <a:endParaRPr lang="tr-TR" dirty="0"/>
                    </a:p>
                  </a:txBody>
                  <a:tcPr/>
                </a:tc>
                <a:tc>
                  <a:txBody>
                    <a:bodyPr/>
                    <a:lstStyle/>
                    <a:p>
                      <a:pPr algn="ctr"/>
                      <a:r>
                        <a:rPr lang="tr-TR" sz="1800" kern="1200" dirty="0" smtClean="0">
                          <a:solidFill>
                            <a:schemeClr val="dk1"/>
                          </a:solidFill>
                          <a:effectLst/>
                          <a:latin typeface="+mn-lt"/>
                          <a:ea typeface="+mn-ea"/>
                          <a:cs typeface="+mn-cs"/>
                        </a:rPr>
                        <a:t>Alanında ulusal yayımlanan bilimsel kitap</a:t>
                      </a:r>
                      <a:endParaRPr lang="tr-TR" dirty="0"/>
                    </a:p>
                  </a:txBody>
                  <a:tcPr anchor="ctr"/>
                </a:tc>
                <a:tc>
                  <a:txBody>
                    <a:bodyPr/>
                    <a:lstStyle/>
                    <a:p>
                      <a:pPr algn="ctr"/>
                      <a:r>
                        <a:rPr lang="tr-TR" dirty="0" smtClean="0"/>
                        <a:t>60</a:t>
                      </a:r>
                      <a:endParaRPr lang="tr-TR" dirty="0"/>
                    </a:p>
                  </a:txBody>
                  <a:tcPr anchor="ctr"/>
                </a:tc>
              </a:tr>
              <a:tr h="722498">
                <a:tc vMerge="1">
                  <a:txBody>
                    <a:bodyPr/>
                    <a:lstStyle/>
                    <a:p>
                      <a:endParaRPr lang="tr-TR" dirty="0"/>
                    </a:p>
                  </a:txBody>
                  <a:tcPr/>
                </a:tc>
                <a:tc rowSpan="2">
                  <a:txBody>
                    <a:bodyPr/>
                    <a:lstStyle/>
                    <a:p>
                      <a:pPr algn="ctr"/>
                      <a:r>
                        <a:rPr lang="tr-TR" sz="1800" kern="1200" dirty="0" smtClean="0">
                          <a:solidFill>
                            <a:schemeClr val="dk1"/>
                          </a:solidFill>
                          <a:effectLst/>
                          <a:latin typeface="+mn-lt"/>
                          <a:ea typeface="+mn-ea"/>
                          <a:cs typeface="+mn-cs"/>
                        </a:rPr>
                        <a:t>Ders kitabı</a:t>
                      </a:r>
                      <a:endParaRPr lang="tr-TR" dirty="0"/>
                    </a:p>
                  </a:txBody>
                  <a:tcPr anchor="ctr"/>
                </a:tc>
                <a:tc>
                  <a:txBody>
                    <a:bodyPr/>
                    <a:lstStyle/>
                    <a:p>
                      <a:pPr algn="ctr"/>
                      <a:r>
                        <a:rPr lang="tr-TR" sz="1800" kern="1200" dirty="0" smtClean="0">
                          <a:solidFill>
                            <a:schemeClr val="dk1"/>
                          </a:solidFill>
                          <a:effectLst/>
                          <a:latin typeface="+mn-lt"/>
                          <a:ea typeface="+mn-ea"/>
                          <a:cs typeface="+mn-cs"/>
                        </a:rPr>
                        <a:t>Alanında uluslararası yayımlanan ders kitabı</a:t>
                      </a:r>
                      <a:endParaRPr lang="tr-TR" dirty="0"/>
                    </a:p>
                  </a:txBody>
                  <a:tcPr anchor="ctr"/>
                </a:tc>
                <a:tc>
                  <a:txBody>
                    <a:bodyPr/>
                    <a:lstStyle/>
                    <a:p>
                      <a:pPr algn="ctr"/>
                      <a:r>
                        <a:rPr lang="tr-TR" dirty="0" smtClean="0"/>
                        <a:t>70</a:t>
                      </a:r>
                      <a:endParaRPr lang="tr-TR" dirty="0"/>
                    </a:p>
                  </a:txBody>
                  <a:tcPr anchor="ctr"/>
                </a:tc>
              </a:tr>
              <a:tr h="418592">
                <a:tc vMerge="1">
                  <a:txBody>
                    <a:bodyPr/>
                    <a:lstStyle/>
                    <a:p>
                      <a:endParaRPr lang="tr-TR" dirty="0"/>
                    </a:p>
                  </a:txBody>
                  <a:tcPr/>
                </a:tc>
                <a:tc vMerge="1">
                  <a:txBody>
                    <a:bodyPr/>
                    <a:lstStyle/>
                    <a:p>
                      <a:endParaRPr lang="tr-TR" dirty="0"/>
                    </a:p>
                  </a:txBody>
                  <a:tcPr/>
                </a:tc>
                <a:tc>
                  <a:txBody>
                    <a:bodyPr/>
                    <a:lstStyle/>
                    <a:p>
                      <a:pPr algn="ctr"/>
                      <a:r>
                        <a:rPr lang="tr-TR" sz="1800" kern="1200" dirty="0" smtClean="0">
                          <a:solidFill>
                            <a:schemeClr val="dk1"/>
                          </a:solidFill>
                          <a:effectLst/>
                          <a:latin typeface="+mn-lt"/>
                          <a:ea typeface="+mn-ea"/>
                          <a:cs typeface="+mn-cs"/>
                        </a:rPr>
                        <a:t>Alanında ulusal yayımlanan ders kitabı</a:t>
                      </a:r>
                      <a:endParaRPr lang="tr-TR" dirty="0"/>
                    </a:p>
                  </a:txBody>
                  <a:tcPr anchor="ctr"/>
                </a:tc>
                <a:tc>
                  <a:txBody>
                    <a:bodyPr/>
                    <a:lstStyle/>
                    <a:p>
                      <a:pPr algn="ctr"/>
                      <a:r>
                        <a:rPr lang="tr-TR" dirty="0" smtClean="0"/>
                        <a:t>40</a:t>
                      </a:r>
                      <a:endParaRPr lang="tr-TR" dirty="0"/>
                    </a:p>
                  </a:txBody>
                  <a:tcPr anchor="ctr"/>
                </a:tc>
              </a:tr>
              <a:tr h="722498">
                <a:tc vMerge="1">
                  <a:txBody>
                    <a:bodyPr/>
                    <a:lstStyle/>
                    <a:p>
                      <a:endParaRPr lang="tr-TR" dirty="0"/>
                    </a:p>
                  </a:txBody>
                  <a:tcPr/>
                </a:tc>
                <a:tc rowSpan="2">
                  <a:txBody>
                    <a:bodyPr/>
                    <a:lstStyle/>
                    <a:p>
                      <a:pPr algn="ctr"/>
                      <a:r>
                        <a:rPr lang="tr-TR" sz="1800" kern="1200" dirty="0" smtClean="0">
                          <a:solidFill>
                            <a:schemeClr val="dk1"/>
                          </a:solidFill>
                          <a:effectLst/>
                          <a:latin typeface="+mn-lt"/>
                          <a:ea typeface="+mn-ea"/>
                          <a:cs typeface="+mn-cs"/>
                        </a:rPr>
                        <a:t>Kitapta editörlük</a:t>
                      </a:r>
                      <a:endParaRPr lang="tr-TR" dirty="0"/>
                    </a:p>
                  </a:txBody>
                  <a:tcPr anchor="ctr"/>
                </a:tc>
                <a:tc>
                  <a:txBody>
                    <a:bodyPr/>
                    <a:lstStyle/>
                    <a:p>
                      <a:pPr algn="ctr"/>
                      <a:r>
                        <a:rPr lang="tr-TR" sz="1800" kern="1200" dirty="0" smtClean="0">
                          <a:solidFill>
                            <a:schemeClr val="dk1"/>
                          </a:solidFill>
                          <a:effectLst/>
                          <a:latin typeface="+mn-lt"/>
                          <a:ea typeface="+mn-ea"/>
                          <a:cs typeface="+mn-cs"/>
                        </a:rPr>
                        <a:t>Alanında uluslararası yayımlanan kitap editörlüğü</a:t>
                      </a:r>
                      <a:endParaRPr lang="tr-TR" dirty="0"/>
                    </a:p>
                  </a:txBody>
                  <a:tcPr anchor="ctr"/>
                </a:tc>
                <a:tc>
                  <a:txBody>
                    <a:bodyPr/>
                    <a:lstStyle/>
                    <a:p>
                      <a:pPr algn="ctr"/>
                      <a:r>
                        <a:rPr lang="tr-TR" dirty="0" smtClean="0"/>
                        <a:t>60</a:t>
                      </a:r>
                      <a:endParaRPr lang="tr-TR" dirty="0"/>
                    </a:p>
                  </a:txBody>
                  <a:tcPr anchor="ctr"/>
                </a:tc>
              </a:tr>
              <a:tr h="722498">
                <a:tc vMerge="1">
                  <a:txBody>
                    <a:bodyPr/>
                    <a:lstStyle/>
                    <a:p>
                      <a:endParaRPr lang="tr-TR" dirty="0"/>
                    </a:p>
                  </a:txBody>
                  <a:tcPr/>
                </a:tc>
                <a:tc vMerge="1">
                  <a:txBody>
                    <a:bodyPr/>
                    <a:lstStyle/>
                    <a:p>
                      <a:endParaRPr lang="tr-TR" dirty="0"/>
                    </a:p>
                  </a:txBody>
                  <a:tcPr/>
                </a:tc>
                <a:tc>
                  <a:txBody>
                    <a:bodyPr/>
                    <a:lstStyle/>
                    <a:p>
                      <a:pPr algn="ctr"/>
                      <a:r>
                        <a:rPr lang="tr-TR" sz="1800" kern="1200" dirty="0" smtClean="0">
                          <a:solidFill>
                            <a:schemeClr val="dk1"/>
                          </a:solidFill>
                          <a:effectLst/>
                          <a:latin typeface="+mn-lt"/>
                          <a:ea typeface="+mn-ea"/>
                          <a:cs typeface="+mn-cs"/>
                        </a:rPr>
                        <a:t>Alanında ulusal yayımlanan kitap editörlüğü</a:t>
                      </a:r>
                      <a:endParaRPr lang="tr-TR" dirty="0"/>
                    </a:p>
                  </a:txBody>
                  <a:tcPr anchor="ctr"/>
                </a:tc>
                <a:tc>
                  <a:txBody>
                    <a:bodyPr/>
                    <a:lstStyle/>
                    <a:p>
                      <a:pPr algn="ctr"/>
                      <a:r>
                        <a:rPr lang="tr-TR" dirty="0" smtClean="0"/>
                        <a:t>30</a:t>
                      </a:r>
                      <a:endParaRPr lang="tr-TR" dirty="0"/>
                    </a:p>
                  </a:txBody>
                  <a:tcPr anchor="ctr"/>
                </a:tc>
              </a:tr>
              <a:tr h="722498">
                <a:tc vMerge="1">
                  <a:txBody>
                    <a:bodyPr/>
                    <a:lstStyle/>
                    <a:p>
                      <a:endParaRPr lang="tr-TR" dirty="0"/>
                    </a:p>
                  </a:txBody>
                  <a:tcPr/>
                </a:tc>
                <a:tc rowSpan="2">
                  <a:txBody>
                    <a:bodyPr/>
                    <a:lstStyle/>
                    <a:p>
                      <a:pPr algn="ctr"/>
                      <a:r>
                        <a:rPr lang="tr-TR" sz="1800" kern="1200" dirty="0" smtClean="0">
                          <a:solidFill>
                            <a:schemeClr val="dk1"/>
                          </a:solidFill>
                          <a:effectLst/>
                          <a:latin typeface="+mn-lt"/>
                          <a:ea typeface="+mn-ea"/>
                          <a:cs typeface="+mn-cs"/>
                        </a:rPr>
                        <a:t>Kitap bölümü</a:t>
                      </a:r>
                      <a:endParaRPr lang="tr-TR" dirty="0"/>
                    </a:p>
                  </a:txBody>
                  <a:tcPr anchor="ctr"/>
                </a:tc>
                <a:tc>
                  <a:txBody>
                    <a:bodyPr/>
                    <a:lstStyle/>
                    <a:p>
                      <a:pPr algn="ctr"/>
                      <a:r>
                        <a:rPr lang="tr-TR" sz="1800" kern="1200" dirty="0" smtClean="0">
                          <a:solidFill>
                            <a:schemeClr val="dk1"/>
                          </a:solidFill>
                          <a:effectLst/>
                          <a:latin typeface="+mn-lt"/>
                          <a:ea typeface="+mn-ea"/>
                          <a:cs typeface="+mn-cs"/>
                        </a:rPr>
                        <a:t>Alanında uluslararası yayımlanan kitap bölümü</a:t>
                      </a:r>
                      <a:endParaRPr lang="tr-TR" dirty="0"/>
                    </a:p>
                  </a:txBody>
                  <a:tcPr anchor="ctr"/>
                </a:tc>
                <a:tc>
                  <a:txBody>
                    <a:bodyPr/>
                    <a:lstStyle/>
                    <a:p>
                      <a:pPr algn="ctr"/>
                      <a:r>
                        <a:rPr lang="tr-TR" dirty="0" smtClean="0"/>
                        <a:t>40</a:t>
                      </a:r>
                      <a:endParaRPr lang="tr-TR" dirty="0"/>
                    </a:p>
                  </a:txBody>
                  <a:tcPr anchor="ctr"/>
                </a:tc>
              </a:tr>
              <a:tr h="418592">
                <a:tc vMerge="1">
                  <a:txBody>
                    <a:bodyPr/>
                    <a:lstStyle/>
                    <a:p>
                      <a:endParaRPr lang="tr-TR" dirty="0"/>
                    </a:p>
                  </a:txBody>
                  <a:tcPr/>
                </a:tc>
                <a:tc vMerge="1">
                  <a:txBody>
                    <a:bodyPr/>
                    <a:lstStyle/>
                    <a:p>
                      <a:endParaRPr lang="tr-TR" dirty="0"/>
                    </a:p>
                  </a:txBody>
                  <a:tcPr/>
                </a:tc>
                <a:tc>
                  <a:txBody>
                    <a:bodyPr/>
                    <a:lstStyle/>
                    <a:p>
                      <a:pPr algn="ctr"/>
                      <a:r>
                        <a:rPr lang="tr-TR" sz="1800" kern="1200" dirty="0" smtClean="0">
                          <a:solidFill>
                            <a:schemeClr val="dk1"/>
                          </a:solidFill>
                          <a:effectLst/>
                          <a:latin typeface="+mn-lt"/>
                          <a:ea typeface="+mn-ea"/>
                          <a:cs typeface="+mn-cs"/>
                        </a:rPr>
                        <a:t>Alanında ulusal yayımlanan kitap bölümü</a:t>
                      </a:r>
                      <a:endParaRPr lang="tr-TR" dirty="0"/>
                    </a:p>
                  </a:txBody>
                  <a:tcPr anchor="ctr"/>
                </a:tc>
                <a:tc>
                  <a:txBody>
                    <a:bodyPr/>
                    <a:lstStyle/>
                    <a:p>
                      <a:pPr algn="ctr"/>
                      <a:r>
                        <a:rPr lang="tr-TR" dirty="0" smtClean="0"/>
                        <a:t>25</a:t>
                      </a:r>
                      <a:endParaRPr lang="tr-TR" dirty="0"/>
                    </a:p>
                  </a:txBody>
                  <a:tcPr anchor="ctr"/>
                </a:tc>
              </a:tr>
              <a:tr h="418592">
                <a:tc vMerge="1">
                  <a:txBody>
                    <a:bodyPr/>
                    <a:lstStyle/>
                    <a:p>
                      <a:endParaRPr lang="tr-TR" dirty="0"/>
                    </a:p>
                  </a:txBody>
                  <a:tcPr/>
                </a:tc>
                <a:tc>
                  <a:txBody>
                    <a:bodyPr/>
                    <a:lstStyle/>
                    <a:p>
                      <a:pPr algn="ctr"/>
                      <a:r>
                        <a:rPr lang="tr-TR" sz="1800" kern="1200" dirty="0" smtClean="0">
                          <a:solidFill>
                            <a:schemeClr val="dk1"/>
                          </a:solidFill>
                          <a:effectLst/>
                          <a:latin typeface="+mn-lt"/>
                          <a:ea typeface="+mn-ea"/>
                          <a:cs typeface="+mn-cs"/>
                        </a:rPr>
                        <a:t>Kitap tercümesi</a:t>
                      </a:r>
                      <a:endParaRPr lang="tr-TR" dirty="0"/>
                    </a:p>
                  </a:txBody>
                  <a:tcPr anchor="ctr"/>
                </a:tc>
                <a:tc>
                  <a:txBody>
                    <a:bodyPr/>
                    <a:lstStyle/>
                    <a:p>
                      <a:pPr algn="ctr"/>
                      <a:r>
                        <a:rPr lang="tr-TR" sz="1800" kern="1200" dirty="0" smtClean="0">
                          <a:solidFill>
                            <a:schemeClr val="dk1"/>
                          </a:solidFill>
                          <a:effectLst/>
                          <a:latin typeface="+mn-lt"/>
                          <a:ea typeface="+mn-ea"/>
                          <a:cs typeface="+mn-cs"/>
                        </a:rPr>
                        <a:t>Alanında yayımlanmış tam kitap çevirisi</a:t>
                      </a:r>
                      <a:endParaRPr lang="tr-TR" dirty="0"/>
                    </a:p>
                  </a:txBody>
                  <a:tcPr anchor="ctr"/>
                </a:tc>
                <a:tc>
                  <a:txBody>
                    <a:bodyPr/>
                    <a:lstStyle/>
                    <a:p>
                      <a:pPr algn="ctr"/>
                      <a:r>
                        <a:rPr lang="tr-TR" dirty="0" smtClean="0"/>
                        <a:t>30</a:t>
                      </a:r>
                      <a:endParaRPr lang="tr-TR" dirty="0"/>
                    </a:p>
                  </a:txBody>
                  <a:tcPr anchor="ctr"/>
                </a:tc>
              </a:tr>
            </a:tbl>
          </a:graphicData>
        </a:graphic>
      </p:graphicFrame>
    </p:spTree>
    <p:extLst>
      <p:ext uri="{BB962C8B-B14F-4D97-AF65-F5344CB8AC3E}">
        <p14:creationId xmlns:p14="http://schemas.microsoft.com/office/powerpoint/2010/main" xmlns="" val="37755732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xmlns="" val="3343716520"/>
              </p:ext>
            </p:extLst>
          </p:nvPr>
        </p:nvGraphicFramePr>
        <p:xfrm>
          <a:off x="0" y="11460"/>
          <a:ext cx="9144000" cy="6946337"/>
        </p:xfrm>
        <a:graphic>
          <a:graphicData uri="http://schemas.openxmlformats.org/drawingml/2006/table">
            <a:tbl>
              <a:tblPr firstRow="1" bandRow="1">
                <a:tableStyleId>{5C22544A-7EE6-4342-B048-85BDC9FD1C3A}</a:tableStyleId>
              </a:tblPr>
              <a:tblGrid>
                <a:gridCol w="1187624"/>
                <a:gridCol w="2232248"/>
                <a:gridCol w="4977636"/>
                <a:gridCol w="746492"/>
              </a:tblGrid>
              <a:tr h="722498">
                <a:tc>
                  <a:txBody>
                    <a:bodyPr/>
                    <a:lstStyle/>
                    <a:p>
                      <a:pPr algn="ctr"/>
                      <a:r>
                        <a:rPr lang="tr-TR" sz="1600" b="1" kern="1200" dirty="0" smtClean="0">
                          <a:solidFill>
                            <a:schemeClr val="lt1"/>
                          </a:solidFill>
                          <a:effectLst/>
                          <a:latin typeface="+mn-lt"/>
                          <a:ea typeface="+mn-ea"/>
                          <a:cs typeface="+mn-cs"/>
                        </a:rPr>
                        <a:t>FAALİYET</a:t>
                      </a:r>
                    </a:p>
                    <a:p>
                      <a:pPr algn="ctr"/>
                      <a:r>
                        <a:rPr lang="tr-TR" sz="1600" b="1" kern="1200" dirty="0" smtClean="0">
                          <a:solidFill>
                            <a:schemeClr val="lt1"/>
                          </a:solidFill>
                          <a:effectLst/>
                          <a:latin typeface="+mn-lt"/>
                          <a:ea typeface="+mn-ea"/>
                          <a:cs typeface="+mn-cs"/>
                        </a:rPr>
                        <a:t>TÜRÜ</a:t>
                      </a:r>
                      <a:endParaRPr lang="tr-TR" sz="1600" dirty="0"/>
                    </a:p>
                  </a:txBody>
                  <a:tcPr anchor="ctr"/>
                </a:tc>
                <a:tc>
                  <a:txBody>
                    <a:bodyPr/>
                    <a:lstStyle/>
                    <a:p>
                      <a:pPr algn="ctr"/>
                      <a:r>
                        <a:rPr lang="tr-TR" sz="1600" b="1" kern="1200" dirty="0" smtClean="0">
                          <a:solidFill>
                            <a:schemeClr val="lt1"/>
                          </a:solidFill>
                          <a:effectLst/>
                          <a:latin typeface="+mn-lt"/>
                          <a:ea typeface="+mn-ea"/>
                          <a:cs typeface="+mn-cs"/>
                        </a:rPr>
                        <a:t>ALT</a:t>
                      </a:r>
                    </a:p>
                    <a:p>
                      <a:pPr algn="ctr"/>
                      <a:r>
                        <a:rPr lang="tr-TR" sz="1600" b="1" kern="1200" dirty="0" smtClean="0">
                          <a:solidFill>
                            <a:schemeClr val="lt1"/>
                          </a:solidFill>
                          <a:effectLst/>
                          <a:latin typeface="+mn-lt"/>
                          <a:ea typeface="+mn-ea"/>
                          <a:cs typeface="+mn-cs"/>
                        </a:rPr>
                        <a:t>FAALİYET</a:t>
                      </a:r>
                      <a:endParaRPr lang="tr-TR" sz="1600" dirty="0"/>
                    </a:p>
                  </a:txBody>
                  <a:tcPr anchor="ctr"/>
                </a:tc>
                <a:tc>
                  <a:txBody>
                    <a:bodyPr/>
                    <a:lstStyle/>
                    <a:p>
                      <a:pPr algn="ctr"/>
                      <a:r>
                        <a:rPr lang="tr-TR" sz="1600" b="1" kern="1200" dirty="0" smtClean="0">
                          <a:solidFill>
                            <a:schemeClr val="lt1"/>
                          </a:solidFill>
                          <a:effectLst/>
                          <a:latin typeface="+mn-lt"/>
                          <a:ea typeface="+mn-ea"/>
                          <a:cs typeface="+mn-cs"/>
                        </a:rPr>
                        <a:t>DETAYI</a:t>
                      </a:r>
                      <a:endParaRPr lang="tr-TR" sz="1600" dirty="0"/>
                    </a:p>
                  </a:txBody>
                  <a:tcPr anchor="ctr"/>
                </a:tc>
                <a:tc>
                  <a:txBody>
                    <a:bodyPr/>
                    <a:lstStyle/>
                    <a:p>
                      <a:pPr algn="ctr"/>
                      <a:r>
                        <a:rPr lang="tr-TR" sz="1600" b="1" kern="1200" dirty="0" smtClean="0">
                          <a:solidFill>
                            <a:schemeClr val="lt1"/>
                          </a:solidFill>
                          <a:effectLst/>
                          <a:latin typeface="+mn-lt"/>
                          <a:ea typeface="+mn-ea"/>
                          <a:cs typeface="+mn-cs"/>
                        </a:rPr>
                        <a:t>ORAN</a:t>
                      </a:r>
                    </a:p>
                    <a:p>
                      <a:pPr algn="ctr"/>
                      <a:r>
                        <a:rPr lang="tr-TR" sz="1600" b="1" kern="1200" dirty="0" smtClean="0">
                          <a:solidFill>
                            <a:schemeClr val="lt1"/>
                          </a:solidFill>
                          <a:effectLst/>
                          <a:latin typeface="+mn-lt"/>
                          <a:ea typeface="+mn-ea"/>
                          <a:cs typeface="+mn-cs"/>
                        </a:rPr>
                        <a:t>(%)</a:t>
                      </a:r>
                      <a:endParaRPr lang="tr-TR" sz="1600" dirty="0"/>
                    </a:p>
                  </a:txBody>
                  <a:tcPr anchor="ctr"/>
                </a:tc>
              </a:tr>
              <a:tr h="418592">
                <a:tc rowSpan="15">
                  <a:txBody>
                    <a:bodyPr/>
                    <a:lstStyle/>
                    <a:p>
                      <a:pPr algn="ctr"/>
                      <a:r>
                        <a:rPr lang="tr-TR" sz="1600" kern="1200" dirty="0" smtClean="0">
                          <a:solidFill>
                            <a:schemeClr val="dk1"/>
                          </a:solidFill>
                          <a:effectLst/>
                          <a:latin typeface="+mn-lt"/>
                          <a:ea typeface="+mn-ea"/>
                          <a:cs typeface="+mn-cs"/>
                        </a:rPr>
                        <a:t>(3) YAYIN </a:t>
                      </a:r>
                    </a:p>
                    <a:p>
                      <a:pPr algn="ctr"/>
                      <a:r>
                        <a:rPr lang="tr-TR" sz="1600" kern="1200" dirty="0" smtClean="0">
                          <a:solidFill>
                            <a:schemeClr val="dk1"/>
                          </a:solidFill>
                          <a:effectLst/>
                          <a:latin typeface="+mn-lt"/>
                          <a:ea typeface="+mn-ea"/>
                          <a:cs typeface="+mn-cs"/>
                        </a:rPr>
                        <a:t>(30 Puan)</a:t>
                      </a:r>
                      <a:endParaRPr lang="tr-TR" sz="1600" dirty="0" smtClean="0"/>
                    </a:p>
                    <a:p>
                      <a:pPr algn="ctr"/>
                      <a:endParaRPr lang="tr-TR" sz="1600" dirty="0"/>
                    </a:p>
                  </a:txBody>
                  <a:tcPr anchor="ctr"/>
                </a:tc>
                <a:tc rowSpan="2">
                  <a:txBody>
                    <a:bodyPr/>
                    <a:lstStyle/>
                    <a:p>
                      <a:pPr algn="ctr"/>
                      <a:r>
                        <a:rPr lang="tr-TR" sz="1600" kern="1200" dirty="0" smtClean="0">
                          <a:solidFill>
                            <a:schemeClr val="dk1"/>
                          </a:solidFill>
                          <a:effectLst/>
                          <a:latin typeface="+mn-lt"/>
                          <a:ea typeface="+mn-ea"/>
                          <a:cs typeface="+mn-cs"/>
                        </a:rPr>
                        <a:t>Ansiklopedi</a:t>
                      </a:r>
                    </a:p>
                    <a:p>
                      <a:pPr algn="ctr"/>
                      <a:r>
                        <a:rPr lang="tr-TR" sz="1600" kern="1200" dirty="0" smtClean="0">
                          <a:solidFill>
                            <a:schemeClr val="dk1"/>
                          </a:solidFill>
                          <a:effectLst/>
                          <a:latin typeface="+mn-lt"/>
                          <a:ea typeface="+mn-ea"/>
                          <a:cs typeface="+mn-cs"/>
                        </a:rPr>
                        <a:t>konu/madde</a:t>
                      </a:r>
                    </a:p>
                    <a:p>
                      <a:pPr algn="ctr"/>
                      <a:r>
                        <a:rPr lang="tr-TR" sz="1600" kern="1200" dirty="0" smtClean="0">
                          <a:solidFill>
                            <a:schemeClr val="dk1"/>
                          </a:solidFill>
                          <a:effectLst/>
                          <a:latin typeface="+mn-lt"/>
                          <a:ea typeface="+mn-ea"/>
                          <a:cs typeface="+mn-cs"/>
                        </a:rPr>
                        <a:t>yazarı</a:t>
                      </a:r>
                      <a:endParaRPr lang="tr-TR" sz="1600" dirty="0"/>
                    </a:p>
                  </a:txBody>
                  <a:tcPr anchor="ctr"/>
                </a:tc>
                <a:tc>
                  <a:txBody>
                    <a:bodyPr/>
                    <a:lstStyle/>
                    <a:p>
                      <a:pPr algn="ctr"/>
                      <a:r>
                        <a:rPr lang="tr-TR" sz="1600" kern="1200" dirty="0" smtClean="0">
                          <a:solidFill>
                            <a:schemeClr val="dk1"/>
                          </a:solidFill>
                          <a:effectLst/>
                          <a:latin typeface="+mn-lt"/>
                          <a:ea typeface="+mn-ea"/>
                          <a:cs typeface="+mn-cs"/>
                        </a:rPr>
                        <a:t>Alanında uluslararası yayımlanan ansiklopedi konusu/maddesi</a:t>
                      </a:r>
                      <a:endParaRPr lang="tr-TR" sz="1600" dirty="0"/>
                    </a:p>
                  </a:txBody>
                  <a:tcPr anchor="ctr"/>
                </a:tc>
                <a:tc>
                  <a:txBody>
                    <a:bodyPr/>
                    <a:lstStyle/>
                    <a:p>
                      <a:pPr algn="ctr"/>
                      <a:r>
                        <a:rPr lang="tr-TR" sz="1600" dirty="0" smtClean="0"/>
                        <a:t>10</a:t>
                      </a:r>
                      <a:endParaRPr lang="tr-TR" sz="1600" dirty="0"/>
                    </a:p>
                  </a:txBody>
                  <a:tcPr anchor="ctr"/>
                </a:tc>
              </a:tr>
              <a:tr h="418592">
                <a:tc vMerge="1">
                  <a:txBody>
                    <a:bodyPr/>
                    <a:lstStyle/>
                    <a:p>
                      <a:endParaRPr lang="tr-TR" dirty="0"/>
                    </a:p>
                  </a:txBody>
                  <a:tcPr/>
                </a:tc>
                <a:tc vMerge="1">
                  <a:txBody>
                    <a:bodyPr/>
                    <a:lstStyle/>
                    <a:p>
                      <a:endParaRPr lang="tr-TR" dirty="0"/>
                    </a:p>
                  </a:txBody>
                  <a:tcPr/>
                </a:tc>
                <a:tc>
                  <a:txBody>
                    <a:bodyPr/>
                    <a:lstStyle/>
                    <a:p>
                      <a:pPr algn="ctr"/>
                      <a:r>
                        <a:rPr lang="tr-TR" sz="1600" kern="1200" dirty="0" smtClean="0">
                          <a:solidFill>
                            <a:schemeClr val="dk1"/>
                          </a:solidFill>
                          <a:effectLst/>
                          <a:latin typeface="+mn-lt"/>
                          <a:ea typeface="+mn-ea"/>
                          <a:cs typeface="+mn-cs"/>
                        </a:rPr>
                        <a:t>Alanında ulusal yayımlanan ansiklopedi konusu/maddesi</a:t>
                      </a:r>
                      <a:endParaRPr lang="tr-TR" sz="1600" dirty="0"/>
                    </a:p>
                  </a:txBody>
                  <a:tcPr anchor="ctr"/>
                </a:tc>
                <a:tc>
                  <a:txBody>
                    <a:bodyPr/>
                    <a:lstStyle/>
                    <a:p>
                      <a:pPr algn="ctr"/>
                      <a:r>
                        <a:rPr lang="tr-TR" sz="1600" dirty="0" smtClean="0"/>
                        <a:t>6</a:t>
                      </a:r>
                      <a:endParaRPr lang="tr-TR" sz="1600" dirty="0"/>
                    </a:p>
                  </a:txBody>
                  <a:tcPr anchor="ctr"/>
                </a:tc>
              </a:tr>
              <a:tr h="484498">
                <a:tc vMerge="1">
                  <a:txBody>
                    <a:bodyPr/>
                    <a:lstStyle/>
                    <a:p>
                      <a:pPr algn="ctr"/>
                      <a:endParaRPr lang="tr-TR" dirty="0"/>
                    </a:p>
                  </a:txBody>
                  <a:tcPr anchor="ctr"/>
                </a:tc>
                <a:tc rowSpan="4">
                  <a:txBody>
                    <a:bodyPr/>
                    <a:lstStyle/>
                    <a:p>
                      <a:pPr algn="ctr"/>
                      <a:r>
                        <a:rPr lang="tr-TR" sz="1600" kern="1200" dirty="0" smtClean="0">
                          <a:solidFill>
                            <a:schemeClr val="dk1"/>
                          </a:solidFill>
                          <a:effectLst/>
                          <a:latin typeface="+mn-lt"/>
                          <a:ea typeface="+mn-ea"/>
                          <a:cs typeface="+mn-cs"/>
                        </a:rPr>
                        <a:t>Dergi editörlüğü</a:t>
                      </a:r>
                      <a:endParaRPr lang="tr-TR" sz="1600" dirty="0"/>
                    </a:p>
                  </a:txBody>
                  <a:tcPr anchor="ctr"/>
                </a:tc>
                <a:tc>
                  <a:txBody>
                    <a:bodyPr/>
                    <a:lstStyle/>
                    <a:p>
                      <a:pPr algn="ctr"/>
                      <a:r>
                        <a:rPr lang="tr-TR" sz="1600" kern="1200" dirty="0" smtClean="0">
                          <a:solidFill>
                            <a:schemeClr val="dk1"/>
                          </a:solidFill>
                          <a:effectLst/>
                          <a:latin typeface="+mn-lt"/>
                          <a:ea typeface="+mn-ea"/>
                          <a:cs typeface="+mn-cs"/>
                        </a:rPr>
                        <a:t>SSCI, SCI-</a:t>
                      </a:r>
                      <a:r>
                        <a:rPr lang="tr-TR" sz="1600" kern="1200" dirty="0" err="1" smtClean="0">
                          <a:solidFill>
                            <a:schemeClr val="dk1"/>
                          </a:solidFill>
                          <a:effectLst/>
                          <a:latin typeface="+mn-lt"/>
                          <a:ea typeface="+mn-ea"/>
                          <a:cs typeface="+mn-cs"/>
                        </a:rPr>
                        <a:t>Exp</a:t>
                      </a:r>
                      <a:r>
                        <a:rPr lang="tr-TR" sz="1600" kern="1200" dirty="0" smtClean="0">
                          <a:solidFill>
                            <a:schemeClr val="dk1"/>
                          </a:solidFill>
                          <a:effectLst/>
                          <a:latin typeface="+mn-lt"/>
                          <a:ea typeface="+mn-ea"/>
                          <a:cs typeface="+mn-cs"/>
                        </a:rPr>
                        <a:t>, AHCI kapsamındaki dergilerde editörlük</a:t>
                      </a:r>
                      <a:endParaRPr lang="tr-TR" sz="1600" dirty="0"/>
                    </a:p>
                  </a:txBody>
                  <a:tcPr anchor="ctr"/>
                </a:tc>
                <a:tc>
                  <a:txBody>
                    <a:bodyPr/>
                    <a:lstStyle/>
                    <a:p>
                      <a:pPr algn="ctr"/>
                      <a:r>
                        <a:rPr lang="tr-TR" sz="1600" dirty="0" smtClean="0"/>
                        <a:t>30</a:t>
                      </a:r>
                      <a:endParaRPr lang="tr-TR" sz="1600" dirty="0"/>
                    </a:p>
                  </a:txBody>
                  <a:tcPr anchor="ctr"/>
                </a:tc>
              </a:tr>
              <a:tr h="457200">
                <a:tc vMerge="1">
                  <a:txBody>
                    <a:bodyPr/>
                    <a:lstStyle/>
                    <a:p>
                      <a:endParaRPr lang="tr-TR" dirty="0"/>
                    </a:p>
                  </a:txBody>
                  <a:tcPr/>
                </a:tc>
                <a:tc vMerge="1">
                  <a:txBody>
                    <a:bodyPr/>
                    <a:lstStyle/>
                    <a:p>
                      <a:endParaRPr lang="tr-TR" dirty="0"/>
                    </a:p>
                  </a:txBody>
                  <a:tcPr/>
                </a:tc>
                <a:tc rowSpan="2">
                  <a:txBody>
                    <a:bodyPr/>
                    <a:lstStyle/>
                    <a:p>
                      <a:pPr algn="ctr"/>
                      <a:r>
                        <a:rPr lang="tr-TR" sz="1600" kern="1200" dirty="0" smtClean="0">
                          <a:solidFill>
                            <a:schemeClr val="dk1"/>
                          </a:solidFill>
                          <a:effectLst/>
                          <a:latin typeface="+mn-lt"/>
                          <a:ea typeface="+mn-ea"/>
                          <a:cs typeface="+mn-cs"/>
                        </a:rPr>
                        <a:t>SSCI, SCI-</a:t>
                      </a:r>
                      <a:r>
                        <a:rPr lang="tr-TR" sz="1600" kern="1200" dirty="0" err="1" smtClean="0">
                          <a:solidFill>
                            <a:schemeClr val="dk1"/>
                          </a:solidFill>
                          <a:effectLst/>
                          <a:latin typeface="+mn-lt"/>
                          <a:ea typeface="+mn-ea"/>
                          <a:cs typeface="+mn-cs"/>
                        </a:rPr>
                        <a:t>Exp</a:t>
                      </a:r>
                      <a:r>
                        <a:rPr lang="tr-TR" sz="1600" kern="1200" dirty="0" smtClean="0">
                          <a:solidFill>
                            <a:schemeClr val="dk1"/>
                          </a:solidFill>
                          <a:effectLst/>
                          <a:latin typeface="+mn-lt"/>
                          <a:ea typeface="+mn-ea"/>
                          <a:cs typeface="+mn-cs"/>
                        </a:rPr>
                        <a:t>, AHCI, ESCI dışındaki alan endekslerindeki dergilerde editörlük</a:t>
                      </a:r>
                      <a:endParaRPr lang="tr-TR" sz="1600" dirty="0"/>
                    </a:p>
                  </a:txBody>
                  <a:tcPr anchor="ctr"/>
                </a:tc>
                <a:tc>
                  <a:txBody>
                    <a:bodyPr/>
                    <a:lstStyle/>
                    <a:p>
                      <a:pPr algn="ctr"/>
                      <a:r>
                        <a:rPr lang="tr-TR" sz="1600" dirty="0" smtClean="0"/>
                        <a:t>10</a:t>
                      </a:r>
                      <a:endParaRPr lang="tr-TR" sz="1600" dirty="0"/>
                    </a:p>
                  </a:txBody>
                  <a:tcPr anchor="ctr"/>
                </a:tc>
              </a:tr>
              <a:tr h="121920">
                <a:tc vMerge="1">
                  <a:txBody>
                    <a:bodyPr/>
                    <a:lstStyle/>
                    <a:p>
                      <a:endParaRPr lang="tr-TR"/>
                    </a:p>
                  </a:txBody>
                  <a:tcPr/>
                </a:tc>
                <a:tc vMerge="1">
                  <a:txBody>
                    <a:bodyPr/>
                    <a:lstStyle/>
                    <a:p>
                      <a:endParaRPr lang="tr-TR"/>
                    </a:p>
                  </a:txBody>
                  <a:tcPr/>
                </a:tc>
                <a:tc vMerge="1">
                  <a:txBody>
                    <a:bodyPr/>
                    <a:lstStyle/>
                    <a:p>
                      <a:endParaRPr lang="tr-TR"/>
                    </a:p>
                  </a:txBody>
                  <a:tcPr/>
                </a:tc>
                <a:tc rowSpan="2">
                  <a:txBody>
                    <a:bodyPr/>
                    <a:lstStyle/>
                    <a:p>
                      <a:pPr algn="ctr"/>
                      <a:r>
                        <a:rPr lang="tr-TR" sz="1600" dirty="0" smtClean="0"/>
                        <a:t>15</a:t>
                      </a:r>
                      <a:endParaRPr lang="tr-TR" sz="1600" dirty="0"/>
                    </a:p>
                  </a:txBody>
                  <a:tcPr anchor="ctr"/>
                </a:tc>
              </a:tr>
              <a:tr h="209296">
                <a:tc vMerge="1">
                  <a:txBody>
                    <a:bodyPr/>
                    <a:lstStyle/>
                    <a:p>
                      <a:endParaRPr lang="tr-TR"/>
                    </a:p>
                  </a:txBody>
                  <a:tcPr/>
                </a:tc>
                <a:tc vMerge="1">
                  <a:txBody>
                    <a:bodyPr/>
                    <a:lstStyle/>
                    <a:p>
                      <a:endParaRPr lang="tr-TR"/>
                    </a:p>
                  </a:txBody>
                  <a:tcPr/>
                </a:tc>
                <a:tc>
                  <a:txBody>
                    <a:bodyPr/>
                    <a:lstStyle/>
                    <a:p>
                      <a:pPr algn="ctr"/>
                      <a:r>
                        <a:rPr lang="tr-TR" sz="1600" kern="1200" dirty="0" smtClean="0">
                          <a:solidFill>
                            <a:schemeClr val="dk1"/>
                          </a:solidFill>
                          <a:effectLst/>
                          <a:latin typeface="+mn-lt"/>
                          <a:ea typeface="+mn-ea"/>
                          <a:cs typeface="+mn-cs"/>
                        </a:rPr>
                        <a:t>ESCI kapsamındaki dergilerde editörlük</a:t>
                      </a:r>
                      <a:endParaRPr lang="tr-TR" sz="1600" dirty="0"/>
                    </a:p>
                  </a:txBody>
                  <a:tcPr anchor="ctr"/>
                </a:tc>
                <a:tc vMerge="1">
                  <a:txBody>
                    <a:bodyPr/>
                    <a:lstStyle/>
                    <a:p>
                      <a:endParaRPr lang="tr-TR"/>
                    </a:p>
                  </a:txBody>
                  <a:tcPr/>
                </a:tc>
              </a:tr>
              <a:tr h="470185">
                <a:tc vMerge="1">
                  <a:txBody>
                    <a:bodyPr/>
                    <a:lstStyle/>
                    <a:p>
                      <a:endParaRPr lang="tr-TR" dirty="0"/>
                    </a:p>
                  </a:txBody>
                  <a:tcPr/>
                </a:tc>
                <a:tc rowSpan="5">
                  <a:txBody>
                    <a:bodyPr/>
                    <a:lstStyle/>
                    <a:p>
                      <a:pPr algn="ctr"/>
                      <a:r>
                        <a:rPr lang="tr-TR" sz="1600" dirty="0" smtClean="0"/>
                        <a:t>Özgün/derleme</a:t>
                      </a:r>
                      <a:r>
                        <a:rPr lang="tr-TR" sz="1600" baseline="0" dirty="0" smtClean="0"/>
                        <a:t> makale</a:t>
                      </a:r>
                      <a:endParaRPr lang="tr-TR" sz="1600" dirty="0"/>
                    </a:p>
                  </a:txBody>
                  <a:tcPr anchor="ctr"/>
                </a:tc>
                <a:tc rowSpan="2">
                  <a:txBody>
                    <a:bodyPr/>
                    <a:lstStyle/>
                    <a:p>
                      <a:pPr algn="ctr"/>
                      <a:r>
                        <a:rPr lang="tr-TR" sz="1600" kern="1200" dirty="0" smtClean="0">
                          <a:solidFill>
                            <a:schemeClr val="dk1"/>
                          </a:solidFill>
                          <a:effectLst/>
                          <a:latin typeface="+mn-lt"/>
                          <a:ea typeface="+mn-ea"/>
                          <a:cs typeface="+mn-cs"/>
                        </a:rPr>
                        <a:t>SSCI, SCI-</a:t>
                      </a:r>
                      <a:r>
                        <a:rPr lang="tr-TR" sz="1600" kern="1200" dirty="0" err="1" smtClean="0">
                          <a:solidFill>
                            <a:schemeClr val="dk1"/>
                          </a:solidFill>
                          <a:effectLst/>
                          <a:latin typeface="+mn-lt"/>
                          <a:ea typeface="+mn-ea"/>
                          <a:cs typeface="+mn-cs"/>
                        </a:rPr>
                        <a:t>Exp</a:t>
                      </a:r>
                      <a:r>
                        <a:rPr lang="tr-TR" sz="1600" kern="1200" dirty="0" smtClean="0">
                          <a:solidFill>
                            <a:schemeClr val="dk1"/>
                          </a:solidFill>
                          <a:effectLst/>
                          <a:latin typeface="+mn-lt"/>
                          <a:ea typeface="+mn-ea"/>
                          <a:cs typeface="+mn-cs"/>
                        </a:rPr>
                        <a:t>, AHCI kapsamındaki dergilerde yayımlanan tam makale</a:t>
                      </a:r>
                      <a:endParaRPr lang="tr-TR" sz="1600" dirty="0"/>
                    </a:p>
                  </a:txBody>
                  <a:tcPr anchor="ctr"/>
                </a:tc>
                <a:tc>
                  <a:txBody>
                    <a:bodyPr/>
                    <a:lstStyle/>
                    <a:p>
                      <a:pPr algn="ctr"/>
                      <a:r>
                        <a:rPr lang="tr-TR" sz="1600" dirty="0" smtClean="0"/>
                        <a:t>40</a:t>
                      </a:r>
                      <a:endParaRPr lang="tr-TR" sz="1600" dirty="0"/>
                    </a:p>
                  </a:txBody>
                  <a:tcPr anchor="ctr"/>
                </a:tc>
              </a:tr>
              <a:tr h="0">
                <a:tc vMerge="1">
                  <a:txBody>
                    <a:bodyPr/>
                    <a:lstStyle/>
                    <a:p>
                      <a:endParaRPr lang="tr-TR"/>
                    </a:p>
                  </a:txBody>
                  <a:tcPr/>
                </a:tc>
                <a:tc vMerge="1">
                  <a:txBody>
                    <a:bodyPr/>
                    <a:lstStyle/>
                    <a:p>
                      <a:endParaRPr lang="tr-TR"/>
                    </a:p>
                  </a:txBody>
                  <a:tcPr/>
                </a:tc>
                <a:tc vMerge="1">
                  <a:txBody>
                    <a:bodyPr/>
                    <a:lstStyle/>
                    <a:p>
                      <a:endParaRPr lang="tr-TR"/>
                    </a:p>
                  </a:txBody>
                  <a:tcPr/>
                </a:tc>
                <a:tc rowSpan="2">
                  <a:txBody>
                    <a:bodyPr/>
                    <a:lstStyle/>
                    <a:p>
                      <a:pPr algn="ctr"/>
                      <a:r>
                        <a:rPr lang="tr-TR" sz="1600" dirty="0" smtClean="0"/>
                        <a:t>35</a:t>
                      </a:r>
                      <a:endParaRPr lang="tr-TR" sz="1600" dirty="0"/>
                    </a:p>
                  </a:txBody>
                  <a:tcPr anchor="ctr"/>
                </a:tc>
              </a:tr>
              <a:tr h="361249">
                <a:tc vMerge="1">
                  <a:txBody>
                    <a:bodyPr/>
                    <a:lstStyle/>
                    <a:p>
                      <a:endParaRPr lang="tr-TR"/>
                    </a:p>
                  </a:txBody>
                  <a:tcPr/>
                </a:tc>
                <a:tc vMerge="1">
                  <a:txBody>
                    <a:bodyPr/>
                    <a:lstStyle/>
                    <a:p>
                      <a:endParaRPr lang="tr-TR"/>
                    </a:p>
                  </a:txBody>
                  <a:tcPr/>
                </a:tc>
                <a:tc>
                  <a:txBody>
                    <a:bodyPr/>
                    <a:lstStyle/>
                    <a:p>
                      <a:pPr algn="ctr"/>
                      <a:r>
                        <a:rPr lang="tr-TR" sz="1600" kern="1200" dirty="0" smtClean="0">
                          <a:solidFill>
                            <a:schemeClr val="dk1"/>
                          </a:solidFill>
                          <a:effectLst/>
                          <a:latin typeface="+mn-lt"/>
                          <a:ea typeface="+mn-ea"/>
                          <a:cs typeface="+mn-cs"/>
                        </a:rPr>
                        <a:t>ESCI kapsamındaki dergilerde yayımlanan tam makale</a:t>
                      </a:r>
                      <a:endParaRPr lang="tr-TR" sz="1600" dirty="0"/>
                    </a:p>
                  </a:txBody>
                  <a:tcPr anchor="ctr"/>
                </a:tc>
                <a:tc vMerge="1">
                  <a:txBody>
                    <a:bodyPr/>
                    <a:lstStyle/>
                    <a:p>
                      <a:endParaRPr lang="tr-TR"/>
                    </a:p>
                  </a:txBody>
                  <a:tcPr/>
                </a:tc>
              </a:tr>
              <a:tr h="209296">
                <a:tc vMerge="1">
                  <a:txBody>
                    <a:bodyPr/>
                    <a:lstStyle/>
                    <a:p>
                      <a:endParaRPr lang="tr-TR" dirty="0"/>
                    </a:p>
                  </a:txBody>
                  <a:tcPr/>
                </a:tc>
                <a:tc vMerge="1">
                  <a:txBody>
                    <a:bodyPr/>
                    <a:lstStyle/>
                    <a:p>
                      <a:endParaRPr lang="tr-TR" dirty="0"/>
                    </a:p>
                  </a:txBody>
                  <a:tcPr/>
                </a:tc>
                <a:tc>
                  <a:txBody>
                    <a:bodyPr/>
                    <a:lstStyle/>
                    <a:p>
                      <a:pPr algn="ctr"/>
                      <a:r>
                        <a:rPr lang="tr-TR" sz="1600" kern="1200" dirty="0" smtClean="0">
                          <a:solidFill>
                            <a:schemeClr val="dk1"/>
                          </a:solidFill>
                          <a:effectLst/>
                          <a:latin typeface="+mn-lt"/>
                          <a:ea typeface="+mn-ea"/>
                          <a:cs typeface="+mn-cs"/>
                        </a:rPr>
                        <a:t>SSCI, SCI-</a:t>
                      </a:r>
                      <a:r>
                        <a:rPr lang="tr-TR" sz="1600" kern="1200" dirty="0" err="1" smtClean="0">
                          <a:solidFill>
                            <a:schemeClr val="dk1"/>
                          </a:solidFill>
                          <a:effectLst/>
                          <a:latin typeface="+mn-lt"/>
                          <a:ea typeface="+mn-ea"/>
                          <a:cs typeface="+mn-cs"/>
                        </a:rPr>
                        <a:t>Exp</a:t>
                      </a:r>
                      <a:r>
                        <a:rPr lang="tr-TR" sz="1600" kern="1200" dirty="0" smtClean="0">
                          <a:solidFill>
                            <a:schemeClr val="dk1"/>
                          </a:solidFill>
                          <a:effectLst/>
                          <a:latin typeface="+mn-lt"/>
                          <a:ea typeface="+mn-ea"/>
                          <a:cs typeface="+mn-cs"/>
                        </a:rPr>
                        <a:t>, AHCI, ESCI dışındaki alan endekslerindeki dergilerde yayımlanan tam makale</a:t>
                      </a:r>
                      <a:endParaRPr lang="tr-TR" sz="1600" dirty="0"/>
                    </a:p>
                  </a:txBody>
                  <a:tcPr anchor="ctr"/>
                </a:tc>
                <a:tc>
                  <a:txBody>
                    <a:bodyPr/>
                    <a:lstStyle/>
                    <a:p>
                      <a:pPr algn="ctr"/>
                      <a:r>
                        <a:rPr lang="tr-TR" sz="1600" dirty="0" smtClean="0"/>
                        <a:t>30</a:t>
                      </a:r>
                      <a:endParaRPr lang="tr-TR" sz="1600" dirty="0"/>
                    </a:p>
                  </a:txBody>
                  <a:tcPr anchor="ctr"/>
                </a:tc>
              </a:tr>
              <a:tr h="209296">
                <a:tc vMerge="1">
                  <a:txBody>
                    <a:bodyPr/>
                    <a:lstStyle/>
                    <a:p>
                      <a:endParaRPr lang="tr-TR"/>
                    </a:p>
                  </a:txBody>
                  <a:tcPr/>
                </a:tc>
                <a:tc vMerge="1">
                  <a:txBody>
                    <a:bodyPr/>
                    <a:lstStyle/>
                    <a:p>
                      <a:endParaRPr lang="tr-TR"/>
                    </a:p>
                  </a:txBody>
                  <a:tcPr/>
                </a:tc>
                <a:tc>
                  <a:txBody>
                    <a:bodyPr/>
                    <a:lstStyle/>
                    <a:p>
                      <a:pPr algn="ctr"/>
                      <a:r>
                        <a:rPr lang="tr-TR" sz="1600" kern="1200" dirty="0" smtClean="0">
                          <a:solidFill>
                            <a:schemeClr val="dk1"/>
                          </a:solidFill>
                          <a:effectLst/>
                          <a:latin typeface="+mn-lt"/>
                          <a:ea typeface="+mn-ea"/>
                          <a:cs typeface="+mn-cs"/>
                        </a:rPr>
                        <a:t>Diğer hakemli ulusal veya uluslararası dergilerde yayımlanan tam makale</a:t>
                      </a:r>
                      <a:endParaRPr lang="tr-TR" sz="1600" dirty="0"/>
                    </a:p>
                  </a:txBody>
                  <a:tcPr anchor="ctr"/>
                </a:tc>
                <a:tc>
                  <a:txBody>
                    <a:bodyPr/>
                    <a:lstStyle/>
                    <a:p>
                      <a:pPr algn="ctr"/>
                      <a:r>
                        <a:rPr lang="tr-TR" sz="1600" dirty="0" smtClean="0"/>
                        <a:t>20</a:t>
                      </a:r>
                      <a:endParaRPr lang="tr-TR" sz="1600" dirty="0"/>
                    </a:p>
                  </a:txBody>
                  <a:tcPr anchor="ctr"/>
                </a:tc>
              </a:tr>
              <a:tr h="397728">
                <a:tc vMerge="1">
                  <a:txBody>
                    <a:bodyPr/>
                    <a:lstStyle/>
                    <a:p>
                      <a:endParaRPr lang="tr-TR" dirty="0"/>
                    </a:p>
                  </a:txBody>
                  <a:tcPr/>
                </a:tc>
                <a:tc rowSpan="4">
                  <a:txBody>
                    <a:bodyPr/>
                    <a:lstStyle/>
                    <a:p>
                      <a:pPr algn="ctr"/>
                      <a:r>
                        <a:rPr lang="tr-TR" sz="1600" kern="1200" dirty="0" smtClean="0">
                          <a:solidFill>
                            <a:schemeClr val="dk1"/>
                          </a:solidFill>
                          <a:effectLst/>
                          <a:latin typeface="+mn-lt"/>
                          <a:ea typeface="+mn-ea"/>
                          <a:cs typeface="+mn-cs"/>
                        </a:rPr>
                        <a:t>Diğer (Teknik not, kısa makale, yorum, vaka takdimi, editöre mektup, özet, kitap kritiği, araştırma notu)</a:t>
                      </a:r>
                      <a:endParaRPr lang="tr-TR" sz="1600" dirty="0"/>
                    </a:p>
                  </a:txBody>
                  <a:tcPr anchor="ctr"/>
                </a:tc>
                <a:tc>
                  <a:txBody>
                    <a:bodyPr/>
                    <a:lstStyle/>
                    <a:p>
                      <a:pPr algn="ctr"/>
                      <a:r>
                        <a:rPr lang="tr-TR" sz="1600" kern="1200" dirty="0" smtClean="0">
                          <a:solidFill>
                            <a:schemeClr val="dk1"/>
                          </a:solidFill>
                          <a:effectLst/>
                          <a:latin typeface="+mn-lt"/>
                          <a:ea typeface="+mn-ea"/>
                          <a:cs typeface="+mn-cs"/>
                        </a:rPr>
                        <a:t>SSCI, SCI-</a:t>
                      </a:r>
                      <a:r>
                        <a:rPr lang="tr-TR" sz="1600" kern="1200" dirty="0" err="1" smtClean="0">
                          <a:solidFill>
                            <a:schemeClr val="dk1"/>
                          </a:solidFill>
                          <a:effectLst/>
                          <a:latin typeface="+mn-lt"/>
                          <a:ea typeface="+mn-ea"/>
                          <a:cs typeface="+mn-cs"/>
                        </a:rPr>
                        <a:t>Exp</a:t>
                      </a:r>
                      <a:r>
                        <a:rPr lang="tr-TR" sz="1600" kern="1200" dirty="0" smtClean="0">
                          <a:solidFill>
                            <a:schemeClr val="dk1"/>
                          </a:solidFill>
                          <a:effectLst/>
                          <a:latin typeface="+mn-lt"/>
                          <a:ea typeface="+mn-ea"/>
                          <a:cs typeface="+mn-cs"/>
                        </a:rPr>
                        <a:t>, AHCI kapsamındaki dergilerde yayımlanan makale</a:t>
                      </a:r>
                      <a:endParaRPr lang="tr-TR" sz="1600" dirty="0"/>
                    </a:p>
                  </a:txBody>
                  <a:tcPr anchor="ctr"/>
                </a:tc>
                <a:tc>
                  <a:txBody>
                    <a:bodyPr/>
                    <a:lstStyle/>
                    <a:p>
                      <a:pPr algn="ctr"/>
                      <a:r>
                        <a:rPr lang="tr-TR" sz="1600" dirty="0" smtClean="0"/>
                        <a:t>10</a:t>
                      </a:r>
                      <a:endParaRPr lang="tr-TR" sz="1600" dirty="0"/>
                    </a:p>
                  </a:txBody>
                  <a:tcPr anchor="ctr"/>
                </a:tc>
              </a:tr>
              <a:tr h="504056">
                <a:tc vMerge="1">
                  <a:txBody>
                    <a:bodyPr/>
                    <a:lstStyle/>
                    <a:p>
                      <a:endParaRPr lang="tr-TR" dirty="0"/>
                    </a:p>
                  </a:txBody>
                  <a:tcPr/>
                </a:tc>
                <a:tc vMerge="1">
                  <a:txBody>
                    <a:bodyPr/>
                    <a:lstStyle/>
                    <a:p>
                      <a:endParaRPr lang="tr-TR" dirty="0"/>
                    </a:p>
                  </a:txBody>
                  <a:tcPr/>
                </a:tc>
                <a:tc>
                  <a:txBody>
                    <a:bodyPr/>
                    <a:lstStyle/>
                    <a:p>
                      <a:pPr algn="ctr"/>
                      <a:r>
                        <a:rPr lang="tr-TR" sz="1600" kern="1200" dirty="0" smtClean="0">
                          <a:solidFill>
                            <a:schemeClr val="dk1"/>
                          </a:solidFill>
                          <a:effectLst/>
                          <a:latin typeface="+mn-lt"/>
                          <a:ea typeface="+mn-ea"/>
                          <a:cs typeface="+mn-cs"/>
                        </a:rPr>
                        <a:t>ESCI kapsamındaki dergilerde yayımlanan makale</a:t>
                      </a:r>
                      <a:endParaRPr lang="tr-TR" sz="1600" dirty="0"/>
                    </a:p>
                  </a:txBody>
                  <a:tcPr anchor="ctr"/>
                </a:tc>
                <a:tc rowSpan="2">
                  <a:txBody>
                    <a:bodyPr/>
                    <a:lstStyle/>
                    <a:p>
                      <a:pPr algn="ctr"/>
                      <a:r>
                        <a:rPr lang="tr-TR" sz="1600" dirty="0" smtClean="0"/>
                        <a:t>8</a:t>
                      </a:r>
                      <a:endParaRPr lang="tr-TR" sz="1600" dirty="0"/>
                    </a:p>
                  </a:txBody>
                  <a:tcPr anchor="ctr"/>
                </a:tc>
              </a:tr>
              <a:tr h="0">
                <a:tc vMerge="1">
                  <a:txBody>
                    <a:bodyPr/>
                    <a:lstStyle/>
                    <a:p>
                      <a:endParaRPr lang="tr-TR"/>
                    </a:p>
                  </a:txBody>
                  <a:tcPr/>
                </a:tc>
                <a:tc vMerge="1">
                  <a:txBody>
                    <a:bodyPr/>
                    <a:lstStyle/>
                    <a:p>
                      <a:endParaRPr lang="tr-TR"/>
                    </a:p>
                  </a:txBody>
                  <a:tcPr/>
                </a:tc>
                <a:tc rowSpan="2">
                  <a:txBody>
                    <a:bodyPr/>
                    <a:lstStyle/>
                    <a:p>
                      <a:pPr algn="ctr"/>
                      <a:r>
                        <a:rPr lang="tr-TR" sz="1600" kern="1200" dirty="0" smtClean="0">
                          <a:solidFill>
                            <a:schemeClr val="dk1"/>
                          </a:solidFill>
                          <a:effectLst/>
                          <a:latin typeface="+mn-lt"/>
                          <a:ea typeface="+mn-ea"/>
                          <a:cs typeface="+mn-cs"/>
                        </a:rPr>
                        <a:t>SSCI, SCI-</a:t>
                      </a:r>
                      <a:r>
                        <a:rPr lang="tr-TR" sz="1600" kern="1200" dirty="0" err="1" smtClean="0">
                          <a:solidFill>
                            <a:schemeClr val="dk1"/>
                          </a:solidFill>
                          <a:effectLst/>
                          <a:latin typeface="+mn-lt"/>
                          <a:ea typeface="+mn-ea"/>
                          <a:cs typeface="+mn-cs"/>
                        </a:rPr>
                        <a:t>Exp</a:t>
                      </a:r>
                      <a:r>
                        <a:rPr lang="tr-TR" sz="1600" kern="1200" dirty="0" smtClean="0">
                          <a:solidFill>
                            <a:schemeClr val="dk1"/>
                          </a:solidFill>
                          <a:effectLst/>
                          <a:latin typeface="+mn-lt"/>
                          <a:ea typeface="+mn-ea"/>
                          <a:cs typeface="+mn-cs"/>
                        </a:rPr>
                        <a:t>, AHCI, ESCI dışındaki alan endekslerinde yayımlanan makale</a:t>
                      </a:r>
                      <a:endParaRPr lang="tr-TR" sz="1600" dirty="0"/>
                    </a:p>
                  </a:txBody>
                  <a:tcPr anchor="ctr"/>
                </a:tc>
                <a:tc vMerge="1">
                  <a:txBody>
                    <a:bodyPr/>
                    <a:lstStyle/>
                    <a:p>
                      <a:endParaRPr lang="tr-TR"/>
                    </a:p>
                  </a:txBody>
                  <a:tcPr/>
                </a:tc>
              </a:tr>
              <a:tr h="574324">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r>
                        <a:rPr lang="tr-TR" sz="1600" dirty="0" smtClean="0"/>
                        <a:t>6</a:t>
                      </a:r>
                      <a:endParaRPr lang="tr-TR" sz="1600" dirty="0"/>
                    </a:p>
                  </a:txBody>
                  <a:tcPr anchor="ctr"/>
                </a:tc>
              </a:tr>
            </a:tbl>
          </a:graphicData>
        </a:graphic>
      </p:graphicFrame>
    </p:spTree>
    <p:extLst>
      <p:ext uri="{BB962C8B-B14F-4D97-AF65-F5344CB8AC3E}">
        <p14:creationId xmlns:p14="http://schemas.microsoft.com/office/powerpoint/2010/main" xmlns="" val="37755732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xmlns="" val="1969153707"/>
              </p:ext>
            </p:extLst>
          </p:nvPr>
        </p:nvGraphicFramePr>
        <p:xfrm>
          <a:off x="0" y="-175061"/>
          <a:ext cx="9116938" cy="7464458"/>
        </p:xfrm>
        <a:graphic>
          <a:graphicData uri="http://schemas.openxmlformats.org/drawingml/2006/table">
            <a:tbl>
              <a:tblPr firstRow="1" bandRow="1">
                <a:tableStyleId>{5C22544A-7EE6-4342-B048-85BDC9FD1C3A}</a:tableStyleId>
              </a:tblPr>
              <a:tblGrid>
                <a:gridCol w="1471289"/>
                <a:gridCol w="2082052"/>
                <a:gridCol w="4677690"/>
                <a:gridCol w="885907"/>
              </a:tblGrid>
              <a:tr h="776584">
                <a:tc>
                  <a:txBody>
                    <a:bodyPr/>
                    <a:lstStyle/>
                    <a:p>
                      <a:pPr algn="ctr"/>
                      <a:r>
                        <a:rPr lang="tr-TR" sz="1800" b="1" kern="1200" dirty="0" smtClean="0">
                          <a:solidFill>
                            <a:schemeClr val="lt1"/>
                          </a:solidFill>
                          <a:effectLst/>
                          <a:latin typeface="+mn-lt"/>
                          <a:ea typeface="+mn-ea"/>
                          <a:cs typeface="+mn-cs"/>
                        </a:rPr>
                        <a:t>FAALİYET</a:t>
                      </a:r>
                    </a:p>
                    <a:p>
                      <a:pPr algn="ctr"/>
                      <a:r>
                        <a:rPr lang="tr-TR" sz="1800" b="1" kern="1200" dirty="0" smtClean="0">
                          <a:solidFill>
                            <a:schemeClr val="lt1"/>
                          </a:solidFill>
                          <a:effectLst/>
                          <a:latin typeface="+mn-lt"/>
                          <a:ea typeface="+mn-ea"/>
                          <a:cs typeface="+mn-cs"/>
                        </a:rPr>
                        <a:t>TÜRÜ</a:t>
                      </a:r>
                      <a:endParaRPr lang="tr-TR" dirty="0"/>
                    </a:p>
                  </a:txBody>
                  <a:tcPr anchor="ctr"/>
                </a:tc>
                <a:tc>
                  <a:txBody>
                    <a:bodyPr/>
                    <a:lstStyle/>
                    <a:p>
                      <a:pPr algn="ctr"/>
                      <a:r>
                        <a:rPr lang="tr-TR" sz="1800" b="1" kern="1200" dirty="0" smtClean="0">
                          <a:solidFill>
                            <a:schemeClr val="lt1"/>
                          </a:solidFill>
                          <a:effectLst/>
                          <a:latin typeface="+mn-lt"/>
                          <a:ea typeface="+mn-ea"/>
                          <a:cs typeface="+mn-cs"/>
                        </a:rPr>
                        <a:t>ALT</a:t>
                      </a:r>
                    </a:p>
                    <a:p>
                      <a:pPr algn="ctr"/>
                      <a:r>
                        <a:rPr lang="tr-TR" sz="1800" b="1" kern="1200" dirty="0" smtClean="0">
                          <a:solidFill>
                            <a:schemeClr val="lt1"/>
                          </a:solidFill>
                          <a:effectLst/>
                          <a:latin typeface="+mn-lt"/>
                          <a:ea typeface="+mn-ea"/>
                          <a:cs typeface="+mn-cs"/>
                        </a:rPr>
                        <a:t>FAALİYET</a:t>
                      </a:r>
                      <a:endParaRPr lang="tr-TR" dirty="0"/>
                    </a:p>
                  </a:txBody>
                  <a:tcPr anchor="ctr"/>
                </a:tc>
                <a:tc>
                  <a:txBody>
                    <a:bodyPr/>
                    <a:lstStyle/>
                    <a:p>
                      <a:pPr algn="ctr"/>
                      <a:r>
                        <a:rPr lang="tr-TR" sz="1800" b="1" kern="1200" dirty="0" smtClean="0">
                          <a:solidFill>
                            <a:schemeClr val="lt1"/>
                          </a:solidFill>
                          <a:effectLst/>
                          <a:latin typeface="+mn-lt"/>
                          <a:ea typeface="+mn-ea"/>
                          <a:cs typeface="+mn-cs"/>
                        </a:rPr>
                        <a:t>DETAYI</a:t>
                      </a:r>
                      <a:endParaRPr lang="tr-TR" dirty="0"/>
                    </a:p>
                  </a:txBody>
                  <a:tcPr anchor="ctr"/>
                </a:tc>
                <a:tc>
                  <a:txBody>
                    <a:bodyPr/>
                    <a:lstStyle/>
                    <a:p>
                      <a:pPr algn="ctr"/>
                      <a:r>
                        <a:rPr lang="tr-TR" sz="1800" b="1" kern="1200" dirty="0" smtClean="0">
                          <a:solidFill>
                            <a:schemeClr val="lt1"/>
                          </a:solidFill>
                          <a:effectLst/>
                          <a:latin typeface="+mn-lt"/>
                          <a:ea typeface="+mn-ea"/>
                          <a:cs typeface="+mn-cs"/>
                        </a:rPr>
                        <a:t>ORAN</a:t>
                      </a:r>
                    </a:p>
                    <a:p>
                      <a:pPr algn="ctr"/>
                      <a:r>
                        <a:rPr lang="tr-TR" sz="1800" b="1" kern="1200" dirty="0" smtClean="0">
                          <a:solidFill>
                            <a:schemeClr val="lt1"/>
                          </a:solidFill>
                          <a:effectLst/>
                          <a:latin typeface="+mn-lt"/>
                          <a:ea typeface="+mn-ea"/>
                          <a:cs typeface="+mn-cs"/>
                        </a:rPr>
                        <a:t>(%)</a:t>
                      </a:r>
                      <a:endParaRPr lang="tr-TR" dirty="0"/>
                    </a:p>
                  </a:txBody>
                  <a:tcPr anchor="ctr"/>
                </a:tc>
              </a:tr>
              <a:tr h="961829">
                <a:tc rowSpan="8">
                  <a:txBody>
                    <a:bodyPr/>
                    <a:lstStyle/>
                    <a:p>
                      <a:pPr algn="ctr"/>
                      <a:r>
                        <a:rPr lang="tr-TR" sz="1800" kern="1200" dirty="0" smtClean="0">
                          <a:solidFill>
                            <a:schemeClr val="dk1"/>
                          </a:solidFill>
                          <a:effectLst/>
                          <a:latin typeface="+mn-lt"/>
                          <a:ea typeface="+mn-ea"/>
                          <a:cs typeface="+mn-cs"/>
                        </a:rPr>
                        <a:t>(3) YAYIN </a:t>
                      </a:r>
                    </a:p>
                    <a:p>
                      <a:pPr algn="ctr"/>
                      <a:r>
                        <a:rPr lang="tr-TR" sz="1800" kern="1200" dirty="0" smtClean="0">
                          <a:solidFill>
                            <a:schemeClr val="dk1"/>
                          </a:solidFill>
                          <a:effectLst/>
                          <a:latin typeface="+mn-lt"/>
                          <a:ea typeface="+mn-ea"/>
                          <a:cs typeface="+mn-cs"/>
                        </a:rPr>
                        <a:t>(30 Puan)</a:t>
                      </a:r>
                      <a:endParaRPr lang="tr-TR" dirty="0"/>
                    </a:p>
                  </a:txBody>
                  <a:tcPr anchor="ctr"/>
                </a:tc>
                <a:tc rowSpan="2">
                  <a:txBody>
                    <a:bodyPr/>
                    <a:lstStyle/>
                    <a:p>
                      <a:r>
                        <a:rPr lang="tr-TR" sz="1800" kern="1200" dirty="0" smtClean="0">
                          <a:solidFill>
                            <a:schemeClr val="dk1"/>
                          </a:solidFill>
                          <a:effectLst/>
                          <a:latin typeface="+mn-lt"/>
                          <a:ea typeface="+mn-ea"/>
                          <a:cs typeface="+mn-cs"/>
                        </a:rPr>
                        <a:t>Uluslararası</a:t>
                      </a:r>
                    </a:p>
                    <a:p>
                      <a:r>
                        <a:rPr lang="tr-TR" sz="1800" kern="1200" dirty="0" smtClean="0">
                          <a:solidFill>
                            <a:schemeClr val="dk1"/>
                          </a:solidFill>
                          <a:effectLst/>
                          <a:latin typeface="+mn-lt"/>
                          <a:ea typeface="+mn-ea"/>
                          <a:cs typeface="+mn-cs"/>
                        </a:rPr>
                        <a:t>boyutta</a:t>
                      </a:r>
                    </a:p>
                    <a:p>
                      <a:r>
                        <a:rPr lang="tr-TR" sz="1800" kern="1200" dirty="0" smtClean="0">
                          <a:solidFill>
                            <a:schemeClr val="dk1"/>
                          </a:solidFill>
                          <a:effectLst/>
                          <a:latin typeface="+mn-lt"/>
                          <a:ea typeface="+mn-ea"/>
                          <a:cs typeface="+mn-cs"/>
                        </a:rPr>
                        <a:t>performansa</a:t>
                      </a:r>
                    </a:p>
                    <a:p>
                      <a:r>
                        <a:rPr lang="tr-TR" sz="1800" kern="1200" dirty="0" smtClean="0">
                          <a:solidFill>
                            <a:schemeClr val="dk1"/>
                          </a:solidFill>
                          <a:effectLst/>
                          <a:latin typeface="+mn-lt"/>
                          <a:ea typeface="+mn-ea"/>
                          <a:cs typeface="+mn-cs"/>
                        </a:rPr>
                        <a:t>dayalı</a:t>
                      </a:r>
                    </a:p>
                    <a:p>
                      <a:r>
                        <a:rPr lang="tr-TR" sz="1800" kern="1200" dirty="0" smtClean="0">
                          <a:solidFill>
                            <a:schemeClr val="dk1"/>
                          </a:solidFill>
                          <a:effectLst/>
                          <a:latin typeface="+mn-lt"/>
                          <a:ea typeface="+mn-ea"/>
                          <a:cs typeface="+mn-cs"/>
                        </a:rPr>
                        <a:t>yayımlanmış ses ve/veya görüntü kaydı bulunmak</a:t>
                      </a:r>
                      <a:endParaRPr lang="tr-TR" dirty="0"/>
                    </a:p>
                  </a:txBody>
                  <a:tcPr anchor="ctr"/>
                </a:tc>
                <a:tc>
                  <a:txBody>
                    <a:bodyPr/>
                    <a:lstStyle/>
                    <a:p>
                      <a:pPr algn="ctr"/>
                      <a:r>
                        <a:rPr lang="tr-TR" sz="1800" kern="1200" dirty="0" smtClean="0">
                          <a:solidFill>
                            <a:schemeClr val="dk1"/>
                          </a:solidFill>
                          <a:effectLst/>
                          <a:latin typeface="+mn-lt"/>
                          <a:ea typeface="+mn-ea"/>
                          <a:cs typeface="+mn-cs"/>
                        </a:rPr>
                        <a:t>Özgün</a:t>
                      </a:r>
                      <a:r>
                        <a:rPr lang="tr-TR" sz="1800" kern="1200" baseline="0" dirty="0" smtClean="0">
                          <a:solidFill>
                            <a:schemeClr val="dk1"/>
                          </a:solidFill>
                          <a:effectLst/>
                          <a:latin typeface="+mn-lt"/>
                          <a:ea typeface="+mn-ea"/>
                          <a:cs typeface="+mn-cs"/>
                        </a:rPr>
                        <a:t> kişisel kayıt</a:t>
                      </a:r>
                      <a:endParaRPr lang="tr-TR" sz="1800" kern="1200" dirty="0" smtClean="0">
                        <a:solidFill>
                          <a:schemeClr val="dk1"/>
                        </a:solidFill>
                        <a:effectLst/>
                        <a:latin typeface="+mn-lt"/>
                        <a:ea typeface="+mn-ea"/>
                        <a:cs typeface="+mn-cs"/>
                      </a:endParaRPr>
                    </a:p>
                  </a:txBody>
                  <a:tcPr anchor="ctr"/>
                </a:tc>
                <a:tc>
                  <a:txBody>
                    <a:bodyPr/>
                    <a:lstStyle/>
                    <a:p>
                      <a:pPr algn="ctr"/>
                      <a:r>
                        <a:rPr lang="tr-TR" dirty="0" smtClean="0"/>
                        <a:t>40</a:t>
                      </a:r>
                      <a:endParaRPr lang="tr-TR" dirty="0"/>
                    </a:p>
                  </a:txBody>
                  <a:tcPr anchor="ctr"/>
                </a:tc>
              </a:tr>
              <a:tr h="1200444">
                <a:tc vMerge="1">
                  <a:txBody>
                    <a:bodyPr/>
                    <a:lstStyle/>
                    <a:p>
                      <a:endParaRPr lang="tr-TR" dirty="0"/>
                    </a:p>
                  </a:txBody>
                  <a:tcPr/>
                </a:tc>
                <a:tc vMerge="1">
                  <a:txBody>
                    <a:bodyPr/>
                    <a:lstStyle/>
                    <a:p>
                      <a:endParaRPr lang="tr-TR" dirty="0"/>
                    </a:p>
                  </a:txBody>
                  <a:tcPr/>
                </a:tc>
                <a:tc>
                  <a:txBody>
                    <a:bodyPr/>
                    <a:lstStyle/>
                    <a:p>
                      <a:pPr algn="ctr"/>
                      <a:r>
                        <a:rPr lang="tr-TR" dirty="0" smtClean="0"/>
                        <a:t>Karma kayıt</a:t>
                      </a:r>
                      <a:endParaRPr lang="tr-TR" dirty="0"/>
                    </a:p>
                  </a:txBody>
                  <a:tcPr anchor="ctr"/>
                </a:tc>
                <a:tc>
                  <a:txBody>
                    <a:bodyPr/>
                    <a:lstStyle/>
                    <a:p>
                      <a:pPr algn="ctr"/>
                      <a:r>
                        <a:rPr lang="tr-TR" dirty="0" smtClean="0"/>
                        <a:t>20</a:t>
                      </a:r>
                      <a:endParaRPr lang="tr-TR" dirty="0"/>
                    </a:p>
                  </a:txBody>
                  <a:tcPr anchor="ctr"/>
                </a:tc>
              </a:tr>
              <a:tr h="776584">
                <a:tc vMerge="1">
                  <a:txBody>
                    <a:bodyPr/>
                    <a:lstStyle/>
                    <a:p>
                      <a:pPr algn="ctr"/>
                      <a:endParaRPr lang="tr-TR" dirty="0"/>
                    </a:p>
                  </a:txBody>
                  <a:tcPr anchor="ctr"/>
                </a:tc>
                <a:tc rowSpan="2">
                  <a:txBody>
                    <a:bodyPr/>
                    <a:lstStyle/>
                    <a:p>
                      <a:r>
                        <a:rPr lang="tr-TR" sz="1800" kern="1200" dirty="0" smtClean="0">
                          <a:solidFill>
                            <a:schemeClr val="dk1"/>
                          </a:solidFill>
                          <a:effectLst/>
                          <a:latin typeface="+mn-lt"/>
                          <a:ea typeface="+mn-ea"/>
                          <a:cs typeface="+mn-cs"/>
                        </a:rPr>
                        <a:t>Ulusal boyutta performansa dayalı</a:t>
                      </a:r>
                    </a:p>
                    <a:p>
                      <a:r>
                        <a:rPr lang="tr-TR" sz="1800" kern="1200" dirty="0" smtClean="0">
                          <a:solidFill>
                            <a:schemeClr val="dk1"/>
                          </a:solidFill>
                          <a:effectLst/>
                          <a:latin typeface="+mn-lt"/>
                          <a:ea typeface="+mn-ea"/>
                          <a:cs typeface="+mn-cs"/>
                        </a:rPr>
                        <a:t>yayımlanmış ses ve/veya görüntü kaydı bulunmak</a:t>
                      </a:r>
                      <a:endParaRPr lang="tr-TR" dirty="0"/>
                    </a:p>
                  </a:txBody>
                  <a:tcPr anchor="ctr"/>
                </a:tc>
                <a:tc>
                  <a:txBody>
                    <a:bodyPr/>
                    <a:lstStyle/>
                    <a:p>
                      <a:pPr algn="ctr"/>
                      <a:r>
                        <a:rPr lang="tr-TR" sz="1800" kern="1200" dirty="0" smtClean="0">
                          <a:solidFill>
                            <a:schemeClr val="dk1"/>
                          </a:solidFill>
                          <a:effectLst/>
                          <a:latin typeface="+mn-lt"/>
                          <a:ea typeface="+mn-ea"/>
                          <a:cs typeface="+mn-cs"/>
                        </a:rPr>
                        <a:t>Özgün</a:t>
                      </a:r>
                      <a:r>
                        <a:rPr lang="tr-TR" sz="1800" kern="1200" baseline="0" dirty="0" smtClean="0">
                          <a:solidFill>
                            <a:schemeClr val="dk1"/>
                          </a:solidFill>
                          <a:effectLst/>
                          <a:latin typeface="+mn-lt"/>
                          <a:ea typeface="+mn-ea"/>
                          <a:cs typeface="+mn-cs"/>
                        </a:rPr>
                        <a:t> kişisel kayıt</a:t>
                      </a:r>
                      <a:endParaRPr lang="tr-TR" sz="1800" kern="1200" dirty="0" smtClean="0">
                        <a:solidFill>
                          <a:schemeClr val="dk1"/>
                        </a:solidFill>
                        <a:effectLst/>
                        <a:latin typeface="+mn-lt"/>
                        <a:ea typeface="+mn-ea"/>
                        <a:cs typeface="+mn-cs"/>
                      </a:endParaRPr>
                    </a:p>
                  </a:txBody>
                  <a:tcPr anchor="ctr"/>
                </a:tc>
                <a:tc>
                  <a:txBody>
                    <a:bodyPr/>
                    <a:lstStyle/>
                    <a:p>
                      <a:pPr algn="ctr"/>
                      <a:r>
                        <a:rPr lang="tr-TR" dirty="0" smtClean="0"/>
                        <a:t>20</a:t>
                      </a:r>
                      <a:endParaRPr lang="tr-TR" dirty="0"/>
                    </a:p>
                  </a:txBody>
                  <a:tcPr anchor="ctr"/>
                </a:tc>
              </a:tr>
              <a:tr h="795980">
                <a:tc vMerge="1">
                  <a:txBody>
                    <a:bodyPr/>
                    <a:lstStyle/>
                    <a:p>
                      <a:endParaRPr lang="tr-TR" dirty="0"/>
                    </a:p>
                  </a:txBody>
                  <a:tcPr/>
                </a:tc>
                <a:tc vMerge="1">
                  <a:txBody>
                    <a:bodyPr/>
                    <a:lstStyle/>
                    <a:p>
                      <a:endParaRPr lang="tr-TR" dirty="0"/>
                    </a:p>
                  </a:txBody>
                  <a:tcPr/>
                </a:tc>
                <a:tc>
                  <a:txBody>
                    <a:bodyPr/>
                    <a:lstStyle/>
                    <a:p>
                      <a:pPr algn="ctr"/>
                      <a:r>
                        <a:rPr lang="tr-TR" dirty="0" smtClean="0"/>
                        <a:t>Karma kayıt</a:t>
                      </a:r>
                      <a:endParaRPr lang="tr-TR" dirty="0"/>
                    </a:p>
                  </a:txBody>
                  <a:tcPr anchor="ctr"/>
                </a:tc>
                <a:tc>
                  <a:txBody>
                    <a:bodyPr/>
                    <a:lstStyle/>
                    <a:p>
                      <a:pPr algn="ctr"/>
                      <a:r>
                        <a:rPr lang="tr-TR" dirty="0" smtClean="0"/>
                        <a:t>5</a:t>
                      </a:r>
                      <a:endParaRPr lang="tr-TR" dirty="0"/>
                    </a:p>
                  </a:txBody>
                  <a:tcPr anchor="ctr"/>
                </a:tc>
              </a:tr>
              <a:tr h="776584">
                <a:tc vMerge="1">
                  <a:txBody>
                    <a:bodyPr/>
                    <a:lstStyle/>
                    <a:p>
                      <a:endParaRPr lang="tr-TR" dirty="0"/>
                    </a:p>
                  </a:txBody>
                  <a:tcPr/>
                </a:tc>
                <a:tc rowSpan="4">
                  <a:txBody>
                    <a:bodyPr/>
                    <a:lstStyle/>
                    <a:p>
                      <a:pPr algn="ctr"/>
                      <a:r>
                        <a:rPr lang="tr-TR" sz="1800" kern="1200" dirty="0" smtClean="0">
                          <a:solidFill>
                            <a:schemeClr val="dk1"/>
                          </a:solidFill>
                          <a:effectLst/>
                          <a:latin typeface="+mn-lt"/>
                          <a:ea typeface="+mn-ea"/>
                          <a:cs typeface="+mn-cs"/>
                        </a:rPr>
                        <a:t>Hakemlik</a:t>
                      </a:r>
                      <a:endParaRPr lang="tr-TR" dirty="0"/>
                    </a:p>
                  </a:txBody>
                  <a:tcPr anchor="ctr"/>
                </a:tc>
                <a:tc>
                  <a:txBody>
                    <a:bodyPr/>
                    <a:lstStyle/>
                    <a:p>
                      <a:pPr algn="ctr"/>
                      <a:r>
                        <a:rPr lang="tr-TR" sz="1800" kern="1200" dirty="0" smtClean="0">
                          <a:solidFill>
                            <a:schemeClr val="dk1"/>
                          </a:solidFill>
                          <a:effectLst/>
                          <a:latin typeface="+mn-lt"/>
                          <a:ea typeface="+mn-ea"/>
                          <a:cs typeface="+mn-cs"/>
                        </a:rPr>
                        <a:t>SSCI, SCI-</a:t>
                      </a:r>
                      <a:r>
                        <a:rPr lang="tr-TR" sz="1800" kern="1200" dirty="0" err="1" smtClean="0">
                          <a:solidFill>
                            <a:schemeClr val="dk1"/>
                          </a:solidFill>
                          <a:effectLst/>
                          <a:latin typeface="+mn-lt"/>
                          <a:ea typeface="+mn-ea"/>
                          <a:cs typeface="+mn-cs"/>
                        </a:rPr>
                        <a:t>Exp</a:t>
                      </a:r>
                      <a:r>
                        <a:rPr lang="tr-TR" sz="1800" kern="1200" dirty="0" smtClean="0">
                          <a:solidFill>
                            <a:schemeClr val="dk1"/>
                          </a:solidFill>
                          <a:effectLst/>
                          <a:latin typeface="+mn-lt"/>
                          <a:ea typeface="+mn-ea"/>
                          <a:cs typeface="+mn-cs"/>
                        </a:rPr>
                        <a:t>, AHCI kapsamındaki dergilerde hakemlik</a:t>
                      </a:r>
                      <a:endParaRPr lang="tr-TR" dirty="0"/>
                    </a:p>
                  </a:txBody>
                  <a:tcPr anchor="ctr"/>
                </a:tc>
                <a:tc>
                  <a:txBody>
                    <a:bodyPr/>
                    <a:lstStyle/>
                    <a:p>
                      <a:pPr algn="ctr"/>
                      <a:r>
                        <a:rPr lang="tr-TR" dirty="0" smtClean="0"/>
                        <a:t>5</a:t>
                      </a:r>
                      <a:endParaRPr lang="tr-TR" dirty="0"/>
                    </a:p>
                  </a:txBody>
                  <a:tcPr anchor="ctr"/>
                </a:tc>
              </a:tr>
              <a:tr h="621973">
                <a:tc vMerge="1">
                  <a:txBody>
                    <a:bodyPr/>
                    <a:lstStyle/>
                    <a:p>
                      <a:endParaRPr lang="tr-TR" dirty="0"/>
                    </a:p>
                  </a:txBody>
                  <a:tcPr/>
                </a:tc>
                <a:tc vMerge="1">
                  <a:txBody>
                    <a:bodyPr/>
                    <a:lstStyle/>
                    <a:p>
                      <a:endParaRPr lang="tr-TR" dirty="0"/>
                    </a:p>
                  </a:txBody>
                  <a:tcPr/>
                </a:tc>
                <a:tc>
                  <a:txBody>
                    <a:bodyPr/>
                    <a:lstStyle/>
                    <a:p>
                      <a:pPr algn="ctr"/>
                      <a:r>
                        <a:rPr lang="tr-TR" dirty="0" smtClean="0"/>
                        <a:t>ESCI Kapsamında</a:t>
                      </a:r>
                      <a:r>
                        <a:rPr lang="tr-TR" baseline="0" dirty="0" smtClean="0"/>
                        <a:t>ki dergilerde hakemlik</a:t>
                      </a:r>
                      <a:endParaRPr lang="tr-TR" dirty="0"/>
                    </a:p>
                  </a:txBody>
                  <a:tcPr anchor="ctr"/>
                </a:tc>
                <a:tc>
                  <a:txBody>
                    <a:bodyPr/>
                    <a:lstStyle/>
                    <a:p>
                      <a:pPr algn="ctr"/>
                      <a:r>
                        <a:rPr lang="tr-TR" dirty="0" smtClean="0"/>
                        <a:t>3</a:t>
                      </a:r>
                      <a:endParaRPr lang="tr-TR" dirty="0"/>
                    </a:p>
                  </a:txBody>
                  <a:tcPr anchor="ctr"/>
                </a:tc>
              </a:tr>
              <a:tr h="888533">
                <a:tc vMerge="1">
                  <a:txBody>
                    <a:bodyPr/>
                    <a:lstStyle/>
                    <a:p>
                      <a:endParaRPr lang="tr-TR"/>
                    </a:p>
                  </a:txBody>
                  <a:tcPr/>
                </a:tc>
                <a:tc vMerge="1">
                  <a:txBody>
                    <a:bodyPr/>
                    <a:lstStyle/>
                    <a:p>
                      <a:endParaRPr lang="tr-T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dk1"/>
                          </a:solidFill>
                          <a:effectLst/>
                          <a:latin typeface="+mn-lt"/>
                          <a:ea typeface="+mn-ea"/>
                          <a:cs typeface="+mn-cs"/>
                        </a:rPr>
                        <a:t>SSCI, SCI-</a:t>
                      </a:r>
                      <a:r>
                        <a:rPr lang="tr-TR" sz="1800" kern="1200" dirty="0" err="1" smtClean="0">
                          <a:solidFill>
                            <a:schemeClr val="dk1"/>
                          </a:solidFill>
                          <a:effectLst/>
                          <a:latin typeface="+mn-lt"/>
                          <a:ea typeface="+mn-ea"/>
                          <a:cs typeface="+mn-cs"/>
                        </a:rPr>
                        <a:t>Exp</a:t>
                      </a:r>
                      <a:r>
                        <a:rPr lang="tr-TR" sz="1800" kern="1200" dirty="0" smtClean="0">
                          <a:solidFill>
                            <a:schemeClr val="dk1"/>
                          </a:solidFill>
                          <a:effectLst/>
                          <a:latin typeface="+mn-lt"/>
                          <a:ea typeface="+mn-ea"/>
                          <a:cs typeface="+mn-cs"/>
                        </a:rPr>
                        <a:t>, AHCI, ESCI dışındaki alan endekslerindeki dergilerde hakemlik</a:t>
                      </a:r>
                      <a:endParaRPr lang="tr-TR" dirty="0" smtClean="0"/>
                    </a:p>
                    <a:p>
                      <a:pPr algn="ctr"/>
                      <a:endParaRPr lang="tr-TR" dirty="0"/>
                    </a:p>
                  </a:txBody>
                  <a:tcPr anchor="ctr"/>
                </a:tc>
                <a:tc>
                  <a:txBody>
                    <a:bodyPr/>
                    <a:lstStyle/>
                    <a:p>
                      <a:pPr algn="ctr"/>
                      <a:r>
                        <a:rPr lang="tr-TR" dirty="0" smtClean="0"/>
                        <a:t>3</a:t>
                      </a:r>
                      <a:endParaRPr lang="tr-TR" dirty="0"/>
                    </a:p>
                  </a:txBody>
                  <a:tcPr anchor="ctr"/>
                </a:tc>
              </a:tr>
              <a:tr h="621973">
                <a:tc vMerge="1">
                  <a:txBody>
                    <a:bodyPr/>
                    <a:lstStyle/>
                    <a:p>
                      <a:endParaRPr lang="tr-TR"/>
                    </a:p>
                  </a:txBody>
                  <a:tcPr/>
                </a:tc>
                <a:tc vMerge="1">
                  <a:txBody>
                    <a:bodyPr/>
                    <a:lstStyle/>
                    <a:p>
                      <a:endParaRPr lang="tr-TR"/>
                    </a:p>
                  </a:txBody>
                  <a:tcPr/>
                </a:tc>
                <a:tc>
                  <a:txBody>
                    <a:bodyPr/>
                    <a:lstStyle/>
                    <a:p>
                      <a:pPr algn="ctr"/>
                      <a:r>
                        <a:rPr lang="tr-TR" sz="1800" kern="1200" dirty="0" smtClean="0">
                          <a:solidFill>
                            <a:schemeClr val="dk1"/>
                          </a:solidFill>
                          <a:effectLst/>
                          <a:latin typeface="+mn-lt"/>
                          <a:ea typeface="+mn-ea"/>
                          <a:cs typeface="+mn-cs"/>
                        </a:rPr>
                        <a:t>Diğer hakemli ulusal veya uluslararası dergilerde hakemlik</a:t>
                      </a:r>
                      <a:endParaRPr lang="tr-TR" dirty="0"/>
                    </a:p>
                  </a:txBody>
                  <a:tcPr anchor="ctr"/>
                </a:tc>
                <a:tc>
                  <a:txBody>
                    <a:bodyPr/>
                    <a:lstStyle/>
                    <a:p>
                      <a:pPr algn="ctr"/>
                      <a:r>
                        <a:rPr lang="tr-TR" dirty="0" smtClean="0"/>
                        <a:t>2</a:t>
                      </a:r>
                      <a:endParaRPr lang="tr-TR" dirty="0"/>
                    </a:p>
                  </a:txBody>
                  <a:tcPr anchor="ctr"/>
                </a:tc>
              </a:tr>
            </a:tbl>
          </a:graphicData>
        </a:graphic>
      </p:graphicFrame>
    </p:spTree>
    <p:extLst>
      <p:ext uri="{BB962C8B-B14F-4D97-AF65-F5344CB8AC3E}">
        <p14:creationId xmlns:p14="http://schemas.microsoft.com/office/powerpoint/2010/main" xmlns="" val="37755732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xmlns="" val="3678713736"/>
              </p:ext>
            </p:extLst>
          </p:nvPr>
        </p:nvGraphicFramePr>
        <p:xfrm>
          <a:off x="0" y="11460"/>
          <a:ext cx="9144000" cy="6729907"/>
        </p:xfrm>
        <a:graphic>
          <a:graphicData uri="http://schemas.openxmlformats.org/drawingml/2006/table">
            <a:tbl>
              <a:tblPr firstRow="1" bandRow="1">
                <a:tableStyleId>{5C22544A-7EE6-4342-B048-85BDC9FD1C3A}</a:tableStyleId>
              </a:tblPr>
              <a:tblGrid>
                <a:gridCol w="1331640"/>
                <a:gridCol w="2467577"/>
                <a:gridCol w="4349979"/>
                <a:gridCol w="994804"/>
              </a:tblGrid>
              <a:tr h="770614">
                <a:tc>
                  <a:txBody>
                    <a:bodyPr/>
                    <a:lstStyle/>
                    <a:p>
                      <a:pPr algn="ctr"/>
                      <a:r>
                        <a:rPr lang="tr-TR" sz="1800" b="1" kern="1200" dirty="0" smtClean="0">
                          <a:solidFill>
                            <a:schemeClr val="lt1"/>
                          </a:solidFill>
                          <a:effectLst/>
                          <a:latin typeface="+mn-lt"/>
                          <a:ea typeface="+mn-ea"/>
                          <a:cs typeface="+mn-cs"/>
                        </a:rPr>
                        <a:t>FAALİYET</a:t>
                      </a:r>
                    </a:p>
                    <a:p>
                      <a:pPr algn="ctr"/>
                      <a:r>
                        <a:rPr lang="tr-TR" sz="1800" b="1" kern="1200" dirty="0" smtClean="0">
                          <a:solidFill>
                            <a:schemeClr val="lt1"/>
                          </a:solidFill>
                          <a:effectLst/>
                          <a:latin typeface="+mn-lt"/>
                          <a:ea typeface="+mn-ea"/>
                          <a:cs typeface="+mn-cs"/>
                        </a:rPr>
                        <a:t>TÜRÜ</a:t>
                      </a:r>
                      <a:endParaRPr lang="tr-TR" dirty="0"/>
                    </a:p>
                  </a:txBody>
                  <a:tcPr anchor="ctr"/>
                </a:tc>
                <a:tc>
                  <a:txBody>
                    <a:bodyPr/>
                    <a:lstStyle/>
                    <a:p>
                      <a:pPr algn="ctr"/>
                      <a:r>
                        <a:rPr lang="tr-TR" sz="1800" b="1" kern="1200" dirty="0" smtClean="0">
                          <a:solidFill>
                            <a:schemeClr val="lt1"/>
                          </a:solidFill>
                          <a:effectLst/>
                          <a:latin typeface="+mn-lt"/>
                          <a:ea typeface="+mn-ea"/>
                          <a:cs typeface="+mn-cs"/>
                        </a:rPr>
                        <a:t>ALT</a:t>
                      </a:r>
                    </a:p>
                    <a:p>
                      <a:pPr algn="ctr"/>
                      <a:r>
                        <a:rPr lang="tr-TR" sz="1800" b="1" kern="1200" dirty="0" smtClean="0">
                          <a:solidFill>
                            <a:schemeClr val="lt1"/>
                          </a:solidFill>
                          <a:effectLst/>
                          <a:latin typeface="+mn-lt"/>
                          <a:ea typeface="+mn-ea"/>
                          <a:cs typeface="+mn-cs"/>
                        </a:rPr>
                        <a:t>FAALİYET</a:t>
                      </a:r>
                      <a:endParaRPr lang="tr-TR" dirty="0"/>
                    </a:p>
                  </a:txBody>
                  <a:tcPr anchor="ctr"/>
                </a:tc>
                <a:tc>
                  <a:txBody>
                    <a:bodyPr/>
                    <a:lstStyle/>
                    <a:p>
                      <a:pPr algn="ctr"/>
                      <a:r>
                        <a:rPr lang="tr-TR" sz="1800" b="1" kern="1200" dirty="0" smtClean="0">
                          <a:solidFill>
                            <a:schemeClr val="lt1"/>
                          </a:solidFill>
                          <a:effectLst/>
                          <a:latin typeface="+mn-lt"/>
                          <a:ea typeface="+mn-ea"/>
                          <a:cs typeface="+mn-cs"/>
                        </a:rPr>
                        <a:t>DETAYI</a:t>
                      </a:r>
                      <a:endParaRPr lang="tr-TR" dirty="0"/>
                    </a:p>
                  </a:txBody>
                  <a:tcPr anchor="ctr"/>
                </a:tc>
                <a:tc>
                  <a:txBody>
                    <a:bodyPr/>
                    <a:lstStyle/>
                    <a:p>
                      <a:pPr algn="ctr"/>
                      <a:r>
                        <a:rPr lang="tr-TR" sz="1800" b="1" kern="1200" dirty="0" smtClean="0">
                          <a:solidFill>
                            <a:schemeClr val="lt1"/>
                          </a:solidFill>
                          <a:effectLst/>
                          <a:latin typeface="+mn-lt"/>
                          <a:ea typeface="+mn-ea"/>
                          <a:cs typeface="+mn-cs"/>
                        </a:rPr>
                        <a:t>ORAN</a:t>
                      </a:r>
                    </a:p>
                    <a:p>
                      <a:pPr algn="ctr"/>
                      <a:r>
                        <a:rPr lang="tr-TR" sz="1800" b="1" kern="1200" dirty="0" smtClean="0">
                          <a:solidFill>
                            <a:schemeClr val="lt1"/>
                          </a:solidFill>
                          <a:effectLst/>
                          <a:latin typeface="+mn-lt"/>
                          <a:ea typeface="+mn-ea"/>
                          <a:cs typeface="+mn-cs"/>
                        </a:rPr>
                        <a:t>(%)</a:t>
                      </a:r>
                      <a:endParaRPr lang="tr-TR" dirty="0"/>
                    </a:p>
                  </a:txBody>
                  <a:tcPr anchor="ctr"/>
                </a:tc>
              </a:tr>
              <a:tr h="682707">
                <a:tc rowSpan="5">
                  <a:txBody>
                    <a:bodyPr/>
                    <a:lstStyle/>
                    <a:p>
                      <a:pPr algn="ctr"/>
                      <a:r>
                        <a:rPr lang="tr-TR" sz="1800" kern="1200" dirty="0" smtClean="0">
                          <a:solidFill>
                            <a:schemeClr val="dk1"/>
                          </a:solidFill>
                          <a:effectLst/>
                          <a:latin typeface="+mn-lt"/>
                          <a:ea typeface="+mn-ea"/>
                          <a:cs typeface="+mn-cs"/>
                        </a:rPr>
                        <a:t>(4) TASARIM (30 Puan)</a:t>
                      </a:r>
                      <a:endParaRPr lang="tr-TR" dirty="0"/>
                    </a:p>
                  </a:txBody>
                  <a:tcPr anchor="ctr"/>
                </a:tc>
                <a:tc rowSpan="2">
                  <a:txBody>
                    <a:bodyPr/>
                    <a:lstStyle/>
                    <a:p>
                      <a:pPr algn="ctr"/>
                      <a:r>
                        <a:rPr lang="tr-TR" sz="1800" kern="1200" dirty="0" smtClean="0">
                          <a:solidFill>
                            <a:schemeClr val="dk1"/>
                          </a:solidFill>
                          <a:effectLst/>
                          <a:latin typeface="+mn-lt"/>
                          <a:ea typeface="+mn-ea"/>
                          <a:cs typeface="+mn-cs"/>
                        </a:rPr>
                        <a:t>Sanatsal tasarım (Bina, çevre, eser, yayın, mekan, obje)</a:t>
                      </a:r>
                      <a:endParaRPr lang="tr-TR" dirty="0"/>
                    </a:p>
                  </a:txBody>
                  <a:tcPr anchor="ctr"/>
                </a:tc>
                <a:tc>
                  <a:txBody>
                    <a:bodyPr/>
                    <a:lstStyle/>
                    <a:p>
                      <a:pPr algn="ctr"/>
                      <a:r>
                        <a:rPr lang="tr-TR" sz="1800" kern="1200" dirty="0" smtClean="0">
                          <a:solidFill>
                            <a:schemeClr val="dk1"/>
                          </a:solidFill>
                          <a:effectLst/>
                          <a:latin typeface="+mn-lt"/>
                          <a:ea typeface="+mn-ea"/>
                          <a:cs typeface="+mn-cs"/>
                        </a:rPr>
                        <a:t>Kamu kurumlan ile özel hukuk tüzel kişileri bünyesinde uygulanmış ve belgelenmiş</a:t>
                      </a:r>
                      <a:endParaRPr lang="tr-TR" dirty="0"/>
                    </a:p>
                  </a:txBody>
                  <a:tcPr anchor="ctr"/>
                </a:tc>
                <a:tc>
                  <a:txBody>
                    <a:bodyPr/>
                    <a:lstStyle/>
                    <a:p>
                      <a:pPr algn="ctr"/>
                      <a:r>
                        <a:rPr lang="tr-TR" dirty="0" smtClean="0"/>
                        <a:t>30</a:t>
                      </a:r>
                      <a:endParaRPr lang="tr-TR" dirty="0"/>
                    </a:p>
                  </a:txBody>
                  <a:tcPr anchor="ctr"/>
                </a:tc>
              </a:tr>
              <a:tr h="446469">
                <a:tc vMerge="1">
                  <a:txBody>
                    <a:bodyPr/>
                    <a:lstStyle/>
                    <a:p>
                      <a:endParaRPr lang="tr-TR" dirty="0"/>
                    </a:p>
                  </a:txBody>
                  <a:tcPr/>
                </a:tc>
                <a:tc vMerge="1">
                  <a:txBody>
                    <a:bodyPr/>
                    <a:lstStyle/>
                    <a:p>
                      <a:endParaRPr lang="tr-TR" dirty="0"/>
                    </a:p>
                  </a:txBody>
                  <a:tcPr/>
                </a:tc>
                <a:tc>
                  <a:txBody>
                    <a:bodyPr/>
                    <a:lstStyle/>
                    <a:p>
                      <a:pPr algn="ctr"/>
                      <a:r>
                        <a:rPr lang="tr-TR" sz="1800" kern="1200" dirty="0" smtClean="0">
                          <a:solidFill>
                            <a:schemeClr val="dk1"/>
                          </a:solidFill>
                          <a:effectLst/>
                          <a:latin typeface="+mn-lt"/>
                          <a:ea typeface="+mn-ea"/>
                          <a:cs typeface="+mn-cs"/>
                        </a:rPr>
                        <a:t>Bilimsel yayınla tescillenmiş</a:t>
                      </a:r>
                      <a:endParaRPr lang="tr-TR" dirty="0"/>
                    </a:p>
                  </a:txBody>
                  <a:tcPr anchor="ctr"/>
                </a:tc>
                <a:tc>
                  <a:txBody>
                    <a:bodyPr/>
                    <a:lstStyle/>
                    <a:p>
                      <a:pPr algn="ctr"/>
                      <a:r>
                        <a:rPr lang="tr-TR" dirty="0" smtClean="0"/>
                        <a:t>15</a:t>
                      </a:r>
                      <a:endParaRPr lang="tr-TR" dirty="0"/>
                    </a:p>
                  </a:txBody>
                  <a:tcPr anchor="ctr"/>
                </a:tc>
              </a:tr>
              <a:tr h="770614">
                <a:tc vMerge="1">
                  <a:txBody>
                    <a:bodyPr/>
                    <a:lstStyle/>
                    <a:p>
                      <a:pPr algn="ctr"/>
                      <a:endParaRPr lang="tr-TR" dirty="0"/>
                    </a:p>
                  </a:txBody>
                  <a:tcPr anchor="ctr"/>
                </a:tc>
                <a:tc rowSpan="2">
                  <a:txBody>
                    <a:bodyPr/>
                    <a:lstStyle/>
                    <a:p>
                      <a:pPr algn="ctr"/>
                      <a:r>
                        <a:rPr lang="tr-TR" sz="1800" kern="1200" dirty="0" smtClean="0">
                          <a:solidFill>
                            <a:schemeClr val="dk1"/>
                          </a:solidFill>
                          <a:effectLst/>
                          <a:latin typeface="+mn-lt"/>
                          <a:ea typeface="+mn-ea"/>
                          <a:cs typeface="+mn-cs"/>
                        </a:rPr>
                        <a:t>Bilimsel tasarım</a:t>
                      </a:r>
                      <a:endParaRPr lang="tr-TR" dirty="0"/>
                    </a:p>
                  </a:txBody>
                  <a:tcPr anchor="ctr"/>
                </a:tc>
                <a:tc>
                  <a:txBody>
                    <a:bodyPr/>
                    <a:lstStyle/>
                    <a:p>
                      <a:pPr algn="ctr"/>
                      <a:r>
                        <a:rPr lang="tr-TR" sz="1800" kern="1200" dirty="0" smtClean="0">
                          <a:solidFill>
                            <a:schemeClr val="dk1"/>
                          </a:solidFill>
                          <a:effectLst/>
                          <a:latin typeface="+mn-lt"/>
                          <a:ea typeface="+mn-ea"/>
                          <a:cs typeface="+mn-cs"/>
                        </a:rPr>
                        <a:t>Bilimsel yayınla tescillenmiş</a:t>
                      </a:r>
                      <a:endParaRPr lang="tr-TR" dirty="0"/>
                    </a:p>
                  </a:txBody>
                  <a:tcPr anchor="ctr"/>
                </a:tc>
                <a:tc>
                  <a:txBody>
                    <a:bodyPr/>
                    <a:lstStyle/>
                    <a:p>
                      <a:pPr algn="ctr"/>
                      <a:r>
                        <a:rPr lang="tr-TR" dirty="0" smtClean="0"/>
                        <a:t>20</a:t>
                      </a:r>
                      <a:endParaRPr lang="tr-TR" dirty="0"/>
                    </a:p>
                  </a:txBody>
                  <a:tcPr anchor="ctr"/>
                </a:tc>
              </a:tr>
              <a:tr h="682707">
                <a:tc vMerge="1">
                  <a:txBody>
                    <a:bodyPr/>
                    <a:lstStyle/>
                    <a:p>
                      <a:endParaRPr lang="tr-TR" dirty="0"/>
                    </a:p>
                  </a:txBody>
                  <a:tcPr/>
                </a:tc>
                <a:tc vMerge="1">
                  <a:txBody>
                    <a:bodyPr/>
                    <a:lstStyle/>
                    <a:p>
                      <a:endParaRPr lang="tr-TR" dirty="0"/>
                    </a:p>
                  </a:txBody>
                  <a:tcPr/>
                </a:tc>
                <a:tc>
                  <a:txBody>
                    <a:bodyPr/>
                    <a:lstStyle/>
                    <a:p>
                      <a:pPr algn="ctr"/>
                      <a:r>
                        <a:rPr lang="tr-TR" sz="1800" kern="1200" dirty="0" smtClean="0">
                          <a:solidFill>
                            <a:schemeClr val="dk1"/>
                          </a:solidFill>
                          <a:effectLst/>
                          <a:latin typeface="+mn-lt"/>
                          <a:ea typeface="+mn-ea"/>
                          <a:cs typeface="+mn-cs"/>
                        </a:rPr>
                        <a:t>Kamu kurumlan ile özel hukuk tüzel kişileri bünyesinde uygulanmış ve belgelenmiş</a:t>
                      </a:r>
                      <a:endParaRPr lang="tr-TR" dirty="0"/>
                    </a:p>
                  </a:txBody>
                  <a:tcPr anchor="ctr"/>
                </a:tc>
                <a:tc>
                  <a:txBody>
                    <a:bodyPr/>
                    <a:lstStyle/>
                    <a:p>
                      <a:pPr algn="ctr"/>
                      <a:r>
                        <a:rPr lang="tr-TR" dirty="0" smtClean="0"/>
                        <a:t>15</a:t>
                      </a:r>
                      <a:endParaRPr lang="tr-TR" dirty="0"/>
                    </a:p>
                  </a:txBody>
                  <a:tcPr anchor="ctr"/>
                </a:tc>
              </a:tr>
              <a:tr h="599239">
                <a:tc vMerge="1">
                  <a:txBody>
                    <a:bodyPr/>
                    <a:lstStyle/>
                    <a:p>
                      <a:endParaRPr lang="tr-TR" dirty="0"/>
                    </a:p>
                  </a:txBody>
                  <a:tcPr/>
                </a:tc>
                <a:tc>
                  <a:txBody>
                    <a:bodyPr/>
                    <a:lstStyle/>
                    <a:p>
                      <a:pPr algn="ctr"/>
                      <a:r>
                        <a:rPr lang="tr-TR" sz="1800" kern="1200" dirty="0" smtClean="0">
                          <a:solidFill>
                            <a:schemeClr val="dk1"/>
                          </a:solidFill>
                          <a:effectLst/>
                          <a:latin typeface="+mn-lt"/>
                          <a:ea typeface="+mn-ea"/>
                          <a:cs typeface="+mn-cs"/>
                        </a:rPr>
                        <a:t>Faydalı obje</a:t>
                      </a:r>
                      <a:endParaRPr lang="tr-TR" dirty="0"/>
                    </a:p>
                  </a:txBody>
                  <a:tcPr anchor="ctr"/>
                </a:tc>
                <a:tc>
                  <a:txBody>
                    <a:bodyPr/>
                    <a:lstStyle/>
                    <a:p>
                      <a:pPr algn="ctr"/>
                      <a:r>
                        <a:rPr lang="tr-TR" sz="1800" kern="1200" dirty="0" smtClean="0">
                          <a:solidFill>
                            <a:schemeClr val="dk1"/>
                          </a:solidFill>
                          <a:effectLst/>
                          <a:latin typeface="+mn-lt"/>
                          <a:ea typeface="+mn-ea"/>
                          <a:cs typeface="+mn-cs"/>
                        </a:rPr>
                        <a:t>TSE/TPE tarafından tescillenmiş</a:t>
                      </a:r>
                      <a:endParaRPr lang="tr-TR" dirty="0"/>
                    </a:p>
                  </a:txBody>
                  <a:tcPr anchor="ctr"/>
                </a:tc>
                <a:tc>
                  <a:txBody>
                    <a:bodyPr/>
                    <a:lstStyle/>
                    <a:p>
                      <a:pPr algn="ctr"/>
                      <a:r>
                        <a:rPr lang="tr-TR" dirty="0" smtClean="0"/>
                        <a:t>30</a:t>
                      </a:r>
                      <a:endParaRPr lang="tr-TR" dirty="0"/>
                    </a:p>
                  </a:txBody>
                  <a:tcPr anchor="ctr"/>
                </a:tc>
              </a:tr>
              <a:tr h="390118">
                <a:tc rowSpan="4">
                  <a:txBody>
                    <a:bodyPr/>
                    <a:lstStyle/>
                    <a:p>
                      <a:r>
                        <a:rPr lang="tr-TR" sz="1800" kern="1200" dirty="0" smtClean="0">
                          <a:solidFill>
                            <a:schemeClr val="dk1"/>
                          </a:solidFill>
                          <a:effectLst/>
                          <a:latin typeface="+mn-lt"/>
                          <a:ea typeface="+mn-ea"/>
                          <a:cs typeface="+mn-cs"/>
                        </a:rPr>
                        <a:t>(5) SERGİ (30 puan)</a:t>
                      </a:r>
                      <a:endParaRPr lang="tr-TR" dirty="0"/>
                    </a:p>
                  </a:txBody>
                  <a:tcPr anchor="ctr"/>
                </a:tc>
                <a:tc rowSpan="2">
                  <a:txBody>
                    <a:bodyPr/>
                    <a:lstStyle/>
                    <a:p>
                      <a:pPr algn="ctr"/>
                      <a:r>
                        <a:rPr lang="tr-TR" sz="1800" kern="1200" dirty="0" smtClean="0">
                          <a:solidFill>
                            <a:schemeClr val="dk1"/>
                          </a:solidFill>
                          <a:effectLst/>
                          <a:latin typeface="+mn-lt"/>
                          <a:ea typeface="+mn-ea"/>
                          <a:cs typeface="+mn-cs"/>
                        </a:rPr>
                        <a:t>Özgün kişisel etkinlik</a:t>
                      </a:r>
                      <a:endParaRPr lang="tr-TR" dirty="0"/>
                    </a:p>
                  </a:txBody>
                  <a:tcPr anchor="ctr"/>
                </a:tc>
                <a:tc>
                  <a:txBody>
                    <a:bodyPr/>
                    <a:lstStyle/>
                    <a:p>
                      <a:pPr algn="ctr"/>
                      <a:r>
                        <a:rPr lang="tr-TR" sz="1800" kern="1200" dirty="0" smtClean="0">
                          <a:solidFill>
                            <a:schemeClr val="dk1"/>
                          </a:solidFill>
                          <a:effectLst/>
                          <a:latin typeface="+mn-lt"/>
                          <a:ea typeface="+mn-ea"/>
                          <a:cs typeface="+mn-cs"/>
                        </a:rPr>
                        <a:t>Uluslararası</a:t>
                      </a:r>
                      <a:endParaRPr lang="tr-TR" dirty="0"/>
                    </a:p>
                  </a:txBody>
                  <a:tcPr anchor="ctr"/>
                </a:tc>
                <a:tc>
                  <a:txBody>
                    <a:bodyPr/>
                    <a:lstStyle/>
                    <a:p>
                      <a:pPr algn="ctr"/>
                      <a:r>
                        <a:rPr lang="tr-TR" dirty="0" smtClean="0"/>
                        <a:t>60</a:t>
                      </a:r>
                      <a:endParaRPr lang="tr-TR" dirty="0"/>
                    </a:p>
                  </a:txBody>
                  <a:tcPr anchor="ctr"/>
                </a:tc>
              </a:tr>
              <a:tr h="390118">
                <a:tc vMerge="1">
                  <a:txBody>
                    <a:bodyPr/>
                    <a:lstStyle/>
                    <a:p>
                      <a:endParaRPr lang="tr-TR"/>
                    </a:p>
                  </a:txBody>
                  <a:tcPr/>
                </a:tc>
                <a:tc vMerge="1">
                  <a:txBody>
                    <a:bodyPr/>
                    <a:lstStyle/>
                    <a:p>
                      <a:endParaRPr lang="tr-TR"/>
                    </a:p>
                  </a:txBody>
                  <a:tcPr/>
                </a:tc>
                <a:tc>
                  <a:txBody>
                    <a:bodyPr/>
                    <a:lstStyle/>
                    <a:p>
                      <a:pPr algn="ctr"/>
                      <a:r>
                        <a:rPr lang="tr-TR" sz="1800" kern="1200" dirty="0" smtClean="0">
                          <a:solidFill>
                            <a:schemeClr val="dk1"/>
                          </a:solidFill>
                          <a:effectLst/>
                          <a:latin typeface="+mn-lt"/>
                          <a:ea typeface="+mn-ea"/>
                          <a:cs typeface="+mn-cs"/>
                        </a:rPr>
                        <a:t>Ulusal</a:t>
                      </a:r>
                      <a:endParaRPr lang="tr-TR" dirty="0"/>
                    </a:p>
                  </a:txBody>
                  <a:tcPr anchor="ctr"/>
                </a:tc>
                <a:tc>
                  <a:txBody>
                    <a:bodyPr/>
                    <a:lstStyle/>
                    <a:p>
                      <a:pPr algn="ctr"/>
                      <a:r>
                        <a:rPr lang="tr-TR" dirty="0" smtClean="0"/>
                        <a:t>30</a:t>
                      </a:r>
                      <a:endParaRPr lang="tr-TR" dirty="0"/>
                    </a:p>
                  </a:txBody>
                  <a:tcPr anchor="ctr"/>
                </a:tc>
              </a:tr>
              <a:tr h="390118">
                <a:tc vMerge="1">
                  <a:txBody>
                    <a:bodyPr/>
                    <a:lstStyle/>
                    <a:p>
                      <a:endParaRPr lang="tr-TR" dirty="0"/>
                    </a:p>
                  </a:txBody>
                  <a:tcPr anchor="ctr"/>
                </a:tc>
                <a:tc rowSpan="2">
                  <a:txBody>
                    <a:bodyPr/>
                    <a:lstStyle/>
                    <a:p>
                      <a:pPr algn="ctr"/>
                      <a:r>
                        <a:rPr lang="tr-TR" sz="1800" kern="1200" dirty="0" smtClean="0">
                          <a:solidFill>
                            <a:schemeClr val="dk1"/>
                          </a:solidFill>
                          <a:effectLst/>
                          <a:latin typeface="+mn-lt"/>
                          <a:ea typeface="+mn-ea"/>
                          <a:cs typeface="+mn-cs"/>
                        </a:rPr>
                        <a:t>Karma etkinlikler</a:t>
                      </a:r>
                      <a:endParaRPr lang="tr-TR" dirty="0"/>
                    </a:p>
                  </a:txBody>
                  <a:tcPr anchor="ctr"/>
                </a:tc>
                <a:tc>
                  <a:txBody>
                    <a:bodyPr/>
                    <a:lstStyle/>
                    <a:p>
                      <a:pPr algn="ctr"/>
                      <a:r>
                        <a:rPr lang="tr-TR" sz="1800" kern="1200" dirty="0" smtClean="0">
                          <a:solidFill>
                            <a:schemeClr val="dk1"/>
                          </a:solidFill>
                          <a:effectLst/>
                          <a:latin typeface="+mn-lt"/>
                          <a:ea typeface="+mn-ea"/>
                          <a:cs typeface="+mn-cs"/>
                        </a:rPr>
                        <a:t>Davetli/yarışmalı uluslararası</a:t>
                      </a:r>
                      <a:endParaRPr lang="tr-TR" dirty="0"/>
                    </a:p>
                  </a:txBody>
                  <a:tcPr anchor="ctr"/>
                </a:tc>
                <a:tc>
                  <a:txBody>
                    <a:bodyPr/>
                    <a:lstStyle/>
                    <a:p>
                      <a:pPr algn="ctr"/>
                      <a:r>
                        <a:rPr lang="tr-TR" dirty="0" smtClean="0"/>
                        <a:t>15</a:t>
                      </a:r>
                      <a:endParaRPr lang="tr-TR" dirty="0"/>
                    </a:p>
                  </a:txBody>
                  <a:tcPr anchor="ctr"/>
                </a:tc>
              </a:tr>
              <a:tr h="390118">
                <a:tc vMerge="1">
                  <a:txBody>
                    <a:bodyPr/>
                    <a:lstStyle/>
                    <a:p>
                      <a:endParaRPr lang="tr-TR"/>
                    </a:p>
                  </a:txBody>
                  <a:tcPr/>
                </a:tc>
                <a:tc vMerge="1">
                  <a:txBody>
                    <a:bodyPr/>
                    <a:lstStyle/>
                    <a:p>
                      <a:endParaRPr lang="tr-TR"/>
                    </a:p>
                  </a:txBody>
                  <a:tcPr/>
                </a:tc>
                <a:tc>
                  <a:txBody>
                    <a:bodyPr/>
                    <a:lstStyle/>
                    <a:p>
                      <a:pPr algn="ctr"/>
                      <a:r>
                        <a:rPr lang="tr-TR" sz="1800" kern="1200" dirty="0" smtClean="0">
                          <a:solidFill>
                            <a:schemeClr val="dk1"/>
                          </a:solidFill>
                          <a:effectLst/>
                          <a:latin typeface="+mn-lt"/>
                          <a:ea typeface="+mn-ea"/>
                          <a:cs typeface="+mn-cs"/>
                        </a:rPr>
                        <a:t>Davetli/yarışmalı ulusal</a:t>
                      </a:r>
                      <a:endParaRPr lang="tr-TR" dirty="0"/>
                    </a:p>
                  </a:txBody>
                  <a:tcPr anchor="ctr"/>
                </a:tc>
                <a:tc>
                  <a:txBody>
                    <a:bodyPr/>
                    <a:lstStyle/>
                    <a:p>
                      <a:pPr algn="ctr"/>
                      <a:r>
                        <a:rPr lang="tr-TR" dirty="0" smtClean="0"/>
                        <a:t>10</a:t>
                      </a:r>
                      <a:endParaRPr lang="tr-TR" dirty="0"/>
                    </a:p>
                  </a:txBody>
                  <a:tcPr anchor="ctr"/>
                </a:tc>
              </a:tr>
              <a:tr h="608542">
                <a:tc rowSpan="3">
                  <a:txBody>
                    <a:bodyPr/>
                    <a:lstStyle/>
                    <a:p>
                      <a:r>
                        <a:rPr lang="tr-TR" sz="1800" kern="1200" dirty="0" smtClean="0">
                          <a:solidFill>
                            <a:schemeClr val="dk1"/>
                          </a:solidFill>
                          <a:effectLst/>
                          <a:latin typeface="+mn-lt"/>
                          <a:ea typeface="+mn-ea"/>
                          <a:cs typeface="+mn-cs"/>
                        </a:rPr>
                        <a:t>(6) PATENT (30 Puan)</a:t>
                      </a:r>
                      <a:endParaRPr lang="tr-TR" dirty="0"/>
                    </a:p>
                  </a:txBody>
                  <a:tcPr anchor="ctr"/>
                </a:tc>
                <a:tc gridSpan="2">
                  <a:txBody>
                    <a:bodyPr/>
                    <a:lstStyle/>
                    <a:p>
                      <a:pPr algn="ctr"/>
                      <a:r>
                        <a:rPr lang="tr-TR" sz="1800" kern="1200" dirty="0" smtClean="0">
                          <a:solidFill>
                            <a:schemeClr val="dk1"/>
                          </a:solidFill>
                          <a:effectLst/>
                          <a:latin typeface="+mn-lt"/>
                          <a:ea typeface="+mn-ea"/>
                          <a:cs typeface="+mn-cs"/>
                        </a:rPr>
                        <a:t>Alanında uluslararası tescillenmiş patent</a:t>
                      </a:r>
                      <a:endParaRPr lang="tr-TR" dirty="0"/>
                    </a:p>
                  </a:txBody>
                  <a:tcPr anchor="ctr"/>
                </a:tc>
                <a:tc hMerge="1">
                  <a:txBody>
                    <a:bodyPr/>
                    <a:lstStyle/>
                    <a:p>
                      <a:pPr algn="ctr"/>
                      <a:endParaRPr lang="tr-TR" dirty="0"/>
                    </a:p>
                  </a:txBody>
                  <a:tcPr anchor="ctr"/>
                </a:tc>
                <a:tc rowSpan="2">
                  <a:txBody>
                    <a:bodyPr/>
                    <a:lstStyle/>
                    <a:p>
                      <a:pPr algn="ctr"/>
                      <a:r>
                        <a:rPr lang="tr-TR" dirty="0" smtClean="0"/>
                        <a:t>100</a:t>
                      </a:r>
                      <a:endParaRPr lang="tr-TR" dirty="0"/>
                    </a:p>
                  </a:txBody>
                  <a:tcPr anchor="ctr"/>
                </a:tc>
              </a:tr>
              <a:tr h="162074">
                <a:tc vMerge="1">
                  <a:txBody>
                    <a:bodyPr/>
                    <a:lstStyle/>
                    <a:p>
                      <a:endParaRPr lang="tr-TR"/>
                    </a:p>
                  </a:txBody>
                  <a:tcPr/>
                </a:tc>
                <a:tc rowSpan="2"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dk1"/>
                          </a:solidFill>
                          <a:effectLst/>
                          <a:latin typeface="+mn-lt"/>
                          <a:ea typeface="+mn-ea"/>
                          <a:cs typeface="+mn-cs"/>
                        </a:rPr>
                        <a:t>Alanında ulusal tescillenmiş patent</a:t>
                      </a:r>
                      <a:endParaRPr lang="tr-TR" dirty="0"/>
                    </a:p>
                  </a:txBody>
                  <a:tcPr anchor="ctr"/>
                </a:tc>
                <a:tc rowSpan="2" hMerge="1">
                  <a:txBody>
                    <a:bodyPr/>
                    <a:lstStyle/>
                    <a:p>
                      <a:endParaRPr lang="tr-TR"/>
                    </a:p>
                  </a:txBody>
                  <a:tcPr/>
                </a:tc>
                <a:tc vMerge="1">
                  <a:txBody>
                    <a:bodyPr/>
                    <a:lstStyle/>
                    <a:p>
                      <a:endParaRPr lang="tr-TR"/>
                    </a:p>
                  </a:txBody>
                  <a:tcPr/>
                </a:tc>
              </a:tr>
              <a:tr h="446469">
                <a:tc vMerge="1">
                  <a:txBody>
                    <a:bodyPr/>
                    <a:lstStyle/>
                    <a:p>
                      <a:endParaRPr lang="tr-TR" dirty="0"/>
                    </a:p>
                  </a:txBody>
                  <a:tcPr/>
                </a:tc>
                <a:tc gridSpan="2" vMerge="1">
                  <a:txBody>
                    <a:bodyPr/>
                    <a:lstStyle/>
                    <a:p>
                      <a:endParaRPr lang="tr-TR" dirty="0"/>
                    </a:p>
                  </a:txBody>
                  <a:tcPr/>
                </a:tc>
                <a:tc hMerge="1" vMerge="1">
                  <a:txBody>
                    <a:bodyPr/>
                    <a:lstStyle/>
                    <a:p>
                      <a:pPr algn="ctr"/>
                      <a:endParaRPr lang="tr-TR" dirty="0"/>
                    </a:p>
                  </a:txBody>
                  <a:tcPr anchor="ctr"/>
                </a:tc>
                <a:tc>
                  <a:txBody>
                    <a:bodyPr/>
                    <a:lstStyle/>
                    <a:p>
                      <a:pPr algn="ctr"/>
                      <a:r>
                        <a:rPr lang="tr-TR" dirty="0" smtClean="0"/>
                        <a:t>60</a:t>
                      </a:r>
                      <a:endParaRPr lang="tr-TR" dirty="0"/>
                    </a:p>
                  </a:txBody>
                  <a:tcPr anchor="ctr"/>
                </a:tc>
              </a:tr>
            </a:tbl>
          </a:graphicData>
        </a:graphic>
      </p:graphicFrame>
    </p:spTree>
    <p:extLst>
      <p:ext uri="{BB962C8B-B14F-4D97-AF65-F5344CB8AC3E}">
        <p14:creationId xmlns:p14="http://schemas.microsoft.com/office/powerpoint/2010/main" xmlns="" val="37755732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4" name="Tablo 3"/>
          <p:cNvGraphicFramePr>
            <a:graphicFrameLocks noGrp="1"/>
          </p:cNvGraphicFramePr>
          <p:nvPr>
            <p:extLst>
              <p:ext uri="{D42A27DB-BD31-4B8C-83A1-F6EECF244321}">
                <p14:modId xmlns:p14="http://schemas.microsoft.com/office/powerpoint/2010/main" xmlns="" val="2327928418"/>
              </p:ext>
            </p:extLst>
          </p:nvPr>
        </p:nvGraphicFramePr>
        <p:xfrm>
          <a:off x="0" y="11460"/>
          <a:ext cx="9144000" cy="6775270"/>
        </p:xfrm>
        <a:graphic>
          <a:graphicData uri="http://schemas.openxmlformats.org/drawingml/2006/table">
            <a:tbl>
              <a:tblPr firstRow="1" bandRow="1">
                <a:tableStyleId>{5C22544A-7EE6-4342-B048-85BDC9FD1C3A}</a:tableStyleId>
              </a:tblPr>
              <a:tblGrid>
                <a:gridCol w="1115616"/>
                <a:gridCol w="7200800"/>
                <a:gridCol w="827584"/>
              </a:tblGrid>
              <a:tr h="722498">
                <a:tc>
                  <a:txBody>
                    <a:bodyPr/>
                    <a:lstStyle/>
                    <a:p>
                      <a:pPr algn="ctr"/>
                      <a:r>
                        <a:rPr lang="tr-TR" sz="1600" b="1" kern="1200" dirty="0" smtClean="0">
                          <a:solidFill>
                            <a:schemeClr val="lt1"/>
                          </a:solidFill>
                          <a:effectLst/>
                          <a:latin typeface="+mn-lt"/>
                          <a:ea typeface="+mn-ea"/>
                          <a:cs typeface="+mn-cs"/>
                        </a:rPr>
                        <a:t>FAALİYET</a:t>
                      </a:r>
                    </a:p>
                    <a:p>
                      <a:pPr algn="ctr"/>
                      <a:r>
                        <a:rPr lang="tr-TR" sz="1600" b="1" kern="1200" dirty="0" smtClean="0">
                          <a:solidFill>
                            <a:schemeClr val="lt1"/>
                          </a:solidFill>
                          <a:effectLst/>
                          <a:latin typeface="+mn-lt"/>
                          <a:ea typeface="+mn-ea"/>
                          <a:cs typeface="+mn-cs"/>
                        </a:rPr>
                        <a:t>TÜRÜ</a:t>
                      </a:r>
                      <a:endParaRPr lang="tr-TR" sz="1600" dirty="0"/>
                    </a:p>
                  </a:txBody>
                  <a:tcPr anchor="ctr"/>
                </a:tc>
                <a:tc>
                  <a:txBody>
                    <a:bodyPr/>
                    <a:lstStyle/>
                    <a:p>
                      <a:pPr algn="ctr"/>
                      <a:r>
                        <a:rPr lang="tr-TR" sz="1600" b="1" kern="1200" dirty="0" smtClean="0">
                          <a:solidFill>
                            <a:schemeClr val="lt1"/>
                          </a:solidFill>
                          <a:effectLst/>
                          <a:latin typeface="+mn-lt"/>
                          <a:ea typeface="+mn-ea"/>
                          <a:cs typeface="+mn-cs"/>
                        </a:rPr>
                        <a:t>DETAYI</a:t>
                      </a:r>
                      <a:endParaRPr lang="tr-TR" sz="1600" dirty="0"/>
                    </a:p>
                  </a:txBody>
                  <a:tcPr anchor="ctr"/>
                </a:tc>
                <a:tc>
                  <a:txBody>
                    <a:bodyPr/>
                    <a:lstStyle/>
                    <a:p>
                      <a:pPr algn="ctr"/>
                      <a:r>
                        <a:rPr lang="tr-TR" sz="1600" b="1" kern="1200" dirty="0" smtClean="0">
                          <a:solidFill>
                            <a:schemeClr val="lt1"/>
                          </a:solidFill>
                          <a:effectLst/>
                          <a:latin typeface="+mn-lt"/>
                          <a:ea typeface="+mn-ea"/>
                          <a:cs typeface="+mn-cs"/>
                        </a:rPr>
                        <a:t>ORAN</a:t>
                      </a:r>
                    </a:p>
                    <a:p>
                      <a:pPr algn="ctr"/>
                      <a:r>
                        <a:rPr lang="tr-TR" sz="1600" b="1" kern="1200" dirty="0" smtClean="0">
                          <a:solidFill>
                            <a:schemeClr val="lt1"/>
                          </a:solidFill>
                          <a:effectLst/>
                          <a:latin typeface="+mn-lt"/>
                          <a:ea typeface="+mn-ea"/>
                          <a:cs typeface="+mn-cs"/>
                        </a:rPr>
                        <a:t>(%)</a:t>
                      </a:r>
                      <a:endParaRPr lang="tr-TR" sz="1600" dirty="0"/>
                    </a:p>
                  </a:txBody>
                  <a:tcPr anchor="ctr"/>
                </a:tc>
              </a:tr>
              <a:tr h="837184">
                <a:tc rowSpan="7">
                  <a:txBody>
                    <a:bodyPr/>
                    <a:lstStyle/>
                    <a:p>
                      <a:pPr algn="ctr"/>
                      <a:r>
                        <a:rPr lang="tr-TR" sz="1600" kern="1200" dirty="0" smtClean="0">
                          <a:solidFill>
                            <a:schemeClr val="dk1"/>
                          </a:solidFill>
                          <a:effectLst/>
                          <a:latin typeface="+mn-lt"/>
                          <a:ea typeface="+mn-ea"/>
                          <a:cs typeface="+mn-cs"/>
                        </a:rPr>
                        <a:t>(7) ATIF </a:t>
                      </a:r>
                    </a:p>
                    <a:p>
                      <a:pPr algn="ctr"/>
                      <a:r>
                        <a:rPr lang="tr-TR" sz="1600" kern="1200" dirty="0" smtClean="0">
                          <a:solidFill>
                            <a:schemeClr val="dk1"/>
                          </a:solidFill>
                          <a:effectLst/>
                          <a:latin typeface="+mn-lt"/>
                          <a:ea typeface="+mn-ea"/>
                          <a:cs typeface="+mn-cs"/>
                        </a:rPr>
                        <a:t>(30 puan</a:t>
                      </a:r>
                      <a:endParaRPr lang="tr-TR" sz="1600" dirty="0"/>
                    </a:p>
                  </a:txBody>
                  <a:tcPr anchor="ctr"/>
                </a:tc>
                <a:tc>
                  <a:txBody>
                    <a:bodyPr/>
                    <a:lstStyle/>
                    <a:p>
                      <a:pPr algn="ctr"/>
                      <a:r>
                        <a:rPr lang="tr-TR" sz="1600" kern="1200" dirty="0" smtClean="0">
                          <a:solidFill>
                            <a:schemeClr val="dk1"/>
                          </a:solidFill>
                          <a:effectLst/>
                          <a:latin typeface="+mn-lt"/>
                          <a:ea typeface="+mn-ea"/>
                          <a:cs typeface="+mn-cs"/>
                        </a:rPr>
                        <a:t>Öğretim elemanının yazar olarak yer almadığı uluslararası kitaplarda, öğretim elemanının eserlerine yapılan kaynakçadaki farklı eserlerine yapılan her bir atıf</a:t>
                      </a:r>
                      <a:endParaRPr lang="tr-TR"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dirty="0" smtClean="0"/>
                        <a:t>8</a:t>
                      </a:r>
                    </a:p>
                  </a:txBody>
                  <a:tcPr anchor="ctr"/>
                </a:tc>
              </a:tr>
              <a:tr h="988554">
                <a:tc vMerge="1">
                  <a:txBody>
                    <a:bodyPr/>
                    <a:lstStyle/>
                    <a:p>
                      <a:pPr algn="ctr"/>
                      <a:endParaRPr lang="tr-TR" dirty="0"/>
                    </a:p>
                  </a:txBody>
                  <a:tcPr anchor="ctr"/>
                </a:tc>
                <a:tc>
                  <a:txBody>
                    <a:bodyPr/>
                    <a:lstStyle/>
                    <a:p>
                      <a:pPr algn="ctr"/>
                      <a:r>
                        <a:rPr lang="tr-TR" sz="1600" kern="1200" dirty="0" smtClean="0">
                          <a:solidFill>
                            <a:schemeClr val="dk1"/>
                          </a:solidFill>
                          <a:effectLst/>
                          <a:latin typeface="+mn-lt"/>
                          <a:ea typeface="+mn-ea"/>
                          <a:cs typeface="+mn-cs"/>
                        </a:rPr>
                        <a:t>Öğretim elemanının yazar olarak yer almadığı ulusal kitaplarda, öğretim elemanının eserlerine yapılan kaynakçadaki farklı eserlerine yapılan her bir atıf</a:t>
                      </a:r>
                      <a:endParaRPr lang="tr-TR" sz="1600" dirty="0"/>
                    </a:p>
                  </a:txBody>
                  <a:tcPr anchor="ctr"/>
                </a:tc>
                <a:tc>
                  <a:txBody>
                    <a:bodyPr/>
                    <a:lstStyle/>
                    <a:p>
                      <a:pPr algn="ctr"/>
                      <a:r>
                        <a:rPr lang="tr-TR" sz="1600" dirty="0" smtClean="0"/>
                        <a:t>2</a:t>
                      </a:r>
                      <a:endParaRPr lang="tr-TR" sz="1600" dirty="0"/>
                    </a:p>
                  </a:txBody>
                  <a:tcPr anchor="ctr"/>
                </a:tc>
              </a:tr>
              <a:tr h="1008112">
                <a:tc vMerge="1">
                  <a:txBody>
                    <a:bodyPr/>
                    <a:lstStyle/>
                    <a:p>
                      <a:endParaRPr lang="tr-TR" dirty="0"/>
                    </a:p>
                  </a:txBody>
                  <a:tcPr/>
                </a:tc>
                <a:tc>
                  <a:txBody>
                    <a:bodyPr/>
                    <a:lstStyle/>
                    <a:p>
                      <a:pPr algn="ctr"/>
                      <a:r>
                        <a:rPr lang="tr-TR" sz="1600" kern="1200" dirty="0" smtClean="0">
                          <a:solidFill>
                            <a:schemeClr val="dk1"/>
                          </a:solidFill>
                          <a:effectLst/>
                          <a:latin typeface="+mn-lt"/>
                          <a:ea typeface="+mn-ea"/>
                          <a:cs typeface="+mn-cs"/>
                        </a:rPr>
                        <a:t>SSCI, SCI-</a:t>
                      </a:r>
                      <a:r>
                        <a:rPr lang="tr-TR" sz="1600" kern="1200" dirty="0" err="1" smtClean="0">
                          <a:solidFill>
                            <a:schemeClr val="dk1"/>
                          </a:solidFill>
                          <a:effectLst/>
                          <a:latin typeface="+mn-lt"/>
                          <a:ea typeface="+mn-ea"/>
                          <a:cs typeface="+mn-cs"/>
                        </a:rPr>
                        <a:t>Exp</a:t>
                      </a:r>
                      <a:r>
                        <a:rPr lang="tr-TR" sz="1600" kern="1200" dirty="0" smtClean="0">
                          <a:solidFill>
                            <a:schemeClr val="dk1"/>
                          </a:solidFill>
                          <a:effectLst/>
                          <a:latin typeface="+mn-lt"/>
                          <a:ea typeface="+mn-ea"/>
                          <a:cs typeface="+mn-cs"/>
                        </a:rPr>
                        <a:t>, AHCI tarafından taranan dergilerde, öğretim elemanının yazar olarak yer almadığı makalelerde, öğretim elemanının eserlerine yapılan kaynakçadaki farklı eserlerine yapılan her bir atıf</a:t>
                      </a:r>
                      <a:endParaRPr lang="tr-TR" sz="1600" dirty="0"/>
                    </a:p>
                  </a:txBody>
                  <a:tcPr anchor="ctr"/>
                </a:tc>
                <a:tc>
                  <a:txBody>
                    <a:bodyPr/>
                    <a:lstStyle/>
                    <a:p>
                      <a:pPr algn="ctr"/>
                      <a:r>
                        <a:rPr lang="tr-TR" sz="1600" dirty="0" smtClean="0"/>
                        <a:t>4</a:t>
                      </a:r>
                      <a:endParaRPr lang="tr-TR" sz="1600" dirty="0"/>
                    </a:p>
                  </a:txBody>
                  <a:tcPr anchor="ctr"/>
                </a:tc>
              </a:tr>
              <a:tr h="1080120">
                <a:tc vMerge="1">
                  <a:txBody>
                    <a:bodyPr/>
                    <a:lstStyle/>
                    <a:p>
                      <a:endParaRPr lang="tr-TR" dirty="0"/>
                    </a:p>
                  </a:txBody>
                  <a:tcPr/>
                </a:tc>
                <a:tc>
                  <a:txBody>
                    <a:bodyPr/>
                    <a:lstStyle/>
                    <a:p>
                      <a:pPr algn="ctr"/>
                      <a:r>
                        <a:rPr lang="tr-TR" sz="1600" kern="1200" dirty="0" smtClean="0">
                          <a:solidFill>
                            <a:schemeClr val="dk1"/>
                          </a:solidFill>
                          <a:effectLst/>
                          <a:latin typeface="+mn-lt"/>
                          <a:ea typeface="+mn-ea"/>
                          <a:cs typeface="+mn-cs"/>
                        </a:rPr>
                        <a:t>SSCI, SCI-</a:t>
                      </a:r>
                      <a:r>
                        <a:rPr lang="tr-TR" sz="1600" kern="1200" dirty="0" err="1" smtClean="0">
                          <a:solidFill>
                            <a:schemeClr val="dk1"/>
                          </a:solidFill>
                          <a:effectLst/>
                          <a:latin typeface="+mn-lt"/>
                          <a:ea typeface="+mn-ea"/>
                          <a:cs typeface="+mn-cs"/>
                        </a:rPr>
                        <a:t>Exp</a:t>
                      </a:r>
                      <a:r>
                        <a:rPr lang="tr-TR" sz="1600" kern="1200" dirty="0" smtClean="0">
                          <a:solidFill>
                            <a:schemeClr val="dk1"/>
                          </a:solidFill>
                          <a:effectLst/>
                          <a:latin typeface="+mn-lt"/>
                          <a:ea typeface="+mn-ea"/>
                          <a:cs typeface="+mn-cs"/>
                        </a:rPr>
                        <a:t>, AHCI, ESCI dışındaki uluslararası dergilerde, öğretim elemanının yazar olarak yer almadığı makalelerde, öğretim elemanının eserlerine yapılan kaynakçadaki farklı eserlerine yapılan her bir atıf</a:t>
                      </a:r>
                      <a:endParaRPr lang="tr-TR" sz="1600" dirty="0"/>
                    </a:p>
                  </a:txBody>
                  <a:tcPr anchor="ctr"/>
                </a:tc>
                <a:tc>
                  <a:txBody>
                    <a:bodyPr/>
                    <a:lstStyle/>
                    <a:p>
                      <a:pPr algn="ctr"/>
                      <a:r>
                        <a:rPr lang="tr-TR" sz="1600" dirty="0" smtClean="0"/>
                        <a:t>2</a:t>
                      </a:r>
                      <a:endParaRPr lang="tr-TR" sz="1600" dirty="0"/>
                    </a:p>
                  </a:txBody>
                  <a:tcPr anchor="ctr"/>
                </a:tc>
              </a:tr>
              <a:tr h="1141090">
                <a:tc vMerge="1">
                  <a:txBody>
                    <a:bodyPr/>
                    <a:lstStyle/>
                    <a:p>
                      <a:endParaRPr lang="tr-TR" dirty="0"/>
                    </a:p>
                  </a:txBody>
                  <a:tcPr/>
                </a:tc>
                <a:tc>
                  <a:txBody>
                    <a:bodyPr/>
                    <a:lstStyle/>
                    <a:p>
                      <a:pPr algn="ctr"/>
                      <a:r>
                        <a:rPr lang="tr-TR" sz="1600" kern="1200" dirty="0" smtClean="0">
                          <a:solidFill>
                            <a:schemeClr val="dk1"/>
                          </a:solidFill>
                          <a:effectLst/>
                          <a:latin typeface="+mn-lt"/>
                          <a:ea typeface="+mn-ea"/>
                          <a:cs typeface="+mn-cs"/>
                        </a:rPr>
                        <a:t>ESCI tarafından taranan dergilerde, öğretim elemanının yazar olarak yer almadığı makalelerde, öğretim elemanının eserlerine yapılan kaynakçadaki farklı eserlerine yapılan her bir atıf</a:t>
                      </a:r>
                      <a:endParaRPr lang="tr-TR" sz="1600" dirty="0"/>
                    </a:p>
                  </a:txBody>
                  <a:tcPr anchor="ctr"/>
                </a:tc>
                <a:tc>
                  <a:txBody>
                    <a:bodyPr/>
                    <a:lstStyle/>
                    <a:p>
                      <a:pPr algn="ctr"/>
                      <a:r>
                        <a:rPr lang="tr-TR" sz="1600" dirty="0" smtClean="0"/>
                        <a:t>2</a:t>
                      </a:r>
                      <a:endParaRPr lang="tr-TR" sz="1600" dirty="0"/>
                    </a:p>
                  </a:txBody>
                  <a:tcPr anchor="ctr"/>
                </a:tc>
              </a:tr>
              <a:tr h="418592">
                <a:tc vMerge="1">
                  <a:txBody>
                    <a:bodyPr/>
                    <a:lstStyle/>
                    <a:p>
                      <a:endParaRPr lang="tr-TR" dirty="0"/>
                    </a:p>
                  </a:txBody>
                  <a:tcPr/>
                </a:tc>
                <a:tc>
                  <a:txBody>
                    <a:bodyPr/>
                    <a:lstStyle/>
                    <a:p>
                      <a:pPr algn="ctr"/>
                      <a:r>
                        <a:rPr lang="tr-TR" sz="1600" kern="1200" dirty="0" smtClean="0">
                          <a:solidFill>
                            <a:schemeClr val="dk1"/>
                          </a:solidFill>
                          <a:effectLst/>
                          <a:latin typeface="+mn-lt"/>
                          <a:ea typeface="+mn-ea"/>
                          <a:cs typeface="+mn-cs"/>
                        </a:rPr>
                        <a:t>Hakemli ulusal dergilerdeki, öğretim elemanının yazar olarak yer almadığı makalelerde, öğretim elemanının eserlerine yapılan kaynakçadaki her bir atıf</a:t>
                      </a:r>
                      <a:endParaRPr lang="tr-TR" sz="1600" dirty="0"/>
                    </a:p>
                  </a:txBody>
                  <a:tcPr anchor="ctr"/>
                </a:tc>
                <a:tc>
                  <a:txBody>
                    <a:bodyPr/>
                    <a:lstStyle/>
                    <a:p>
                      <a:pPr algn="ctr"/>
                      <a:r>
                        <a:rPr lang="tr-TR" sz="1600" dirty="0" smtClean="0"/>
                        <a:t>2</a:t>
                      </a:r>
                      <a:endParaRPr lang="tr-TR" sz="1600" dirty="0"/>
                    </a:p>
                  </a:txBody>
                  <a:tcPr anchor="ctr"/>
                </a:tc>
              </a:tr>
              <a:tr h="418592">
                <a:tc vMerge="1">
                  <a:txBody>
                    <a:bodyPr/>
                    <a:lstStyle/>
                    <a:p>
                      <a:pPr algn="ctr"/>
                      <a:endParaRPr lang="tr-TR" dirty="0"/>
                    </a:p>
                  </a:txBody>
                  <a:tcPr anchor="ctr"/>
                </a:tc>
                <a:tc>
                  <a:txBody>
                    <a:bodyPr/>
                    <a:lstStyle/>
                    <a:p>
                      <a:pPr algn="ctr"/>
                      <a:r>
                        <a:rPr lang="tr-TR" sz="1600" kern="1200" dirty="0" smtClean="0">
                          <a:solidFill>
                            <a:schemeClr val="dk1"/>
                          </a:solidFill>
                          <a:effectLst/>
                          <a:latin typeface="+mn-lt"/>
                          <a:ea typeface="+mn-ea"/>
                          <a:cs typeface="+mn-cs"/>
                        </a:rPr>
                        <a:t>Bestecinin kendisinin yer almadığı uluslararası konserde eserinin seslendirilmesi</a:t>
                      </a:r>
                      <a:endParaRPr lang="tr-TR" sz="1600" dirty="0"/>
                    </a:p>
                  </a:txBody>
                  <a:tcPr anchor="ctr"/>
                </a:tc>
                <a:tc>
                  <a:txBody>
                    <a:bodyPr/>
                    <a:lstStyle/>
                    <a:p>
                      <a:pPr algn="ctr"/>
                      <a:r>
                        <a:rPr lang="tr-TR" sz="1600" dirty="0" smtClean="0"/>
                        <a:t>10</a:t>
                      </a:r>
                      <a:endParaRPr lang="tr-TR" sz="1600" dirty="0"/>
                    </a:p>
                  </a:txBody>
                  <a:tcPr anchor="ctr"/>
                </a:tc>
              </a:tr>
            </a:tbl>
          </a:graphicData>
        </a:graphic>
      </p:graphicFrame>
    </p:spTree>
    <p:extLst>
      <p:ext uri="{BB962C8B-B14F-4D97-AF65-F5344CB8AC3E}">
        <p14:creationId xmlns:p14="http://schemas.microsoft.com/office/powerpoint/2010/main" xmlns="" val="37755732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graphicFrame>
        <p:nvGraphicFramePr>
          <p:cNvPr id="5" name="Tablo 4"/>
          <p:cNvGraphicFramePr>
            <a:graphicFrameLocks noGrp="1"/>
          </p:cNvGraphicFramePr>
          <p:nvPr>
            <p:extLst>
              <p:ext uri="{D42A27DB-BD31-4B8C-83A1-F6EECF244321}">
                <p14:modId xmlns:p14="http://schemas.microsoft.com/office/powerpoint/2010/main" xmlns="" val="3451064670"/>
              </p:ext>
            </p:extLst>
          </p:nvPr>
        </p:nvGraphicFramePr>
        <p:xfrm>
          <a:off x="0" y="11460"/>
          <a:ext cx="9144000" cy="6838432"/>
        </p:xfrm>
        <a:graphic>
          <a:graphicData uri="http://schemas.openxmlformats.org/drawingml/2006/table">
            <a:tbl>
              <a:tblPr firstRow="1" bandRow="1">
                <a:tableStyleId>{5C22544A-7EE6-4342-B048-85BDC9FD1C3A}</a:tableStyleId>
              </a:tblPr>
              <a:tblGrid>
                <a:gridCol w="2051720"/>
                <a:gridCol w="6264696"/>
                <a:gridCol w="827584"/>
              </a:tblGrid>
              <a:tr h="537220">
                <a:tc>
                  <a:txBody>
                    <a:bodyPr/>
                    <a:lstStyle/>
                    <a:p>
                      <a:pPr algn="ctr"/>
                      <a:r>
                        <a:rPr lang="tr-TR" sz="1600" b="1" kern="1200" dirty="0" smtClean="0">
                          <a:solidFill>
                            <a:schemeClr val="lt1"/>
                          </a:solidFill>
                          <a:effectLst/>
                          <a:latin typeface="+mn-lt"/>
                          <a:ea typeface="+mn-ea"/>
                          <a:cs typeface="+mn-cs"/>
                        </a:rPr>
                        <a:t>FAALİYET</a:t>
                      </a:r>
                    </a:p>
                    <a:p>
                      <a:pPr algn="ctr"/>
                      <a:r>
                        <a:rPr lang="tr-TR" sz="1600" b="1" kern="1200" dirty="0" smtClean="0">
                          <a:solidFill>
                            <a:schemeClr val="lt1"/>
                          </a:solidFill>
                          <a:effectLst/>
                          <a:latin typeface="+mn-lt"/>
                          <a:ea typeface="+mn-ea"/>
                          <a:cs typeface="+mn-cs"/>
                        </a:rPr>
                        <a:t>TÜRÜ</a:t>
                      </a:r>
                      <a:endParaRPr lang="tr-TR" sz="1600" dirty="0"/>
                    </a:p>
                  </a:txBody>
                  <a:tcPr anchor="ctr"/>
                </a:tc>
                <a:tc>
                  <a:txBody>
                    <a:bodyPr/>
                    <a:lstStyle/>
                    <a:p>
                      <a:pPr algn="ctr"/>
                      <a:r>
                        <a:rPr lang="tr-TR" sz="1600" b="1" kern="1200" dirty="0" smtClean="0">
                          <a:solidFill>
                            <a:schemeClr val="lt1"/>
                          </a:solidFill>
                          <a:effectLst/>
                          <a:latin typeface="+mn-lt"/>
                          <a:ea typeface="+mn-ea"/>
                          <a:cs typeface="+mn-cs"/>
                        </a:rPr>
                        <a:t>DETAYI</a:t>
                      </a:r>
                      <a:endParaRPr lang="tr-TR" sz="1600" dirty="0"/>
                    </a:p>
                  </a:txBody>
                  <a:tcPr anchor="ctr"/>
                </a:tc>
                <a:tc>
                  <a:txBody>
                    <a:bodyPr/>
                    <a:lstStyle/>
                    <a:p>
                      <a:pPr algn="ctr"/>
                      <a:r>
                        <a:rPr lang="tr-TR" sz="1600" b="1" kern="1200" dirty="0" smtClean="0">
                          <a:solidFill>
                            <a:schemeClr val="lt1"/>
                          </a:solidFill>
                          <a:effectLst/>
                          <a:latin typeface="+mn-lt"/>
                          <a:ea typeface="+mn-ea"/>
                          <a:cs typeface="+mn-cs"/>
                        </a:rPr>
                        <a:t>ORAN</a:t>
                      </a:r>
                    </a:p>
                    <a:p>
                      <a:pPr algn="ctr"/>
                      <a:r>
                        <a:rPr lang="tr-TR" sz="1600" b="1" kern="1200" dirty="0" smtClean="0">
                          <a:solidFill>
                            <a:schemeClr val="lt1"/>
                          </a:solidFill>
                          <a:effectLst/>
                          <a:latin typeface="+mn-lt"/>
                          <a:ea typeface="+mn-ea"/>
                          <a:cs typeface="+mn-cs"/>
                        </a:rPr>
                        <a:t>(%)</a:t>
                      </a:r>
                      <a:endParaRPr lang="tr-TR" sz="1600" dirty="0"/>
                    </a:p>
                  </a:txBody>
                  <a:tcPr anchor="ctr"/>
                </a:tc>
              </a:tr>
              <a:tr h="462794">
                <a:tc rowSpan="4">
                  <a:txBody>
                    <a:bodyPr/>
                    <a:lstStyle/>
                    <a:p>
                      <a:pPr algn="ctr"/>
                      <a:r>
                        <a:rPr lang="tr-TR" sz="1800" kern="1200" dirty="0" smtClean="0">
                          <a:solidFill>
                            <a:schemeClr val="dk1"/>
                          </a:solidFill>
                          <a:effectLst/>
                          <a:latin typeface="+mn-lt"/>
                          <a:ea typeface="+mn-ea"/>
                          <a:cs typeface="+mn-cs"/>
                        </a:rPr>
                        <a:t>(8) TEBLİĞ (30 Puan))</a:t>
                      </a:r>
                      <a:endParaRPr lang="tr-TR" sz="1600" dirty="0"/>
                    </a:p>
                  </a:txBody>
                  <a:tcPr anchor="ctr"/>
                </a:tc>
                <a:tc>
                  <a:txBody>
                    <a:bodyPr/>
                    <a:lstStyle/>
                    <a:p>
                      <a:pPr algn="ctr"/>
                      <a:r>
                        <a:rPr lang="tr-TR" sz="1800" kern="1200" dirty="0" smtClean="0">
                          <a:solidFill>
                            <a:schemeClr val="dk1"/>
                          </a:solidFill>
                          <a:effectLst/>
                          <a:latin typeface="+mn-lt"/>
                          <a:ea typeface="+mn-ea"/>
                          <a:cs typeface="+mn-cs"/>
                        </a:rPr>
                        <a:t>Uluslararası kongre ve sempozyumlarda davetli olarak sunulan tebliğ</a:t>
                      </a:r>
                      <a:endParaRPr lang="tr-TR"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dirty="0" smtClean="0"/>
                        <a:t>25</a:t>
                      </a:r>
                    </a:p>
                  </a:txBody>
                  <a:tcPr anchor="ctr"/>
                </a:tc>
              </a:tr>
              <a:tr h="720080">
                <a:tc vMerge="1">
                  <a:txBody>
                    <a:bodyPr/>
                    <a:lstStyle/>
                    <a:p>
                      <a:pPr algn="ctr"/>
                      <a:endParaRPr lang="tr-TR" dirty="0"/>
                    </a:p>
                  </a:txBody>
                  <a:tcPr anchor="ctr"/>
                </a:tc>
                <a:tc>
                  <a:txBody>
                    <a:bodyPr/>
                    <a:lstStyle/>
                    <a:p>
                      <a:pPr algn="ctr"/>
                      <a:r>
                        <a:rPr lang="tr-TR" sz="1800" kern="1200" dirty="0" smtClean="0">
                          <a:solidFill>
                            <a:schemeClr val="dk1"/>
                          </a:solidFill>
                          <a:effectLst/>
                          <a:latin typeface="+mn-lt"/>
                          <a:ea typeface="+mn-ea"/>
                          <a:cs typeface="+mn-cs"/>
                        </a:rPr>
                        <a:t>Uluslararası kongre ve sempozyumlarda sözlü olarak sunulan ve tam metin olarak yayımlanan tebliğ</a:t>
                      </a:r>
                      <a:endParaRPr lang="tr-TR" sz="1600" dirty="0"/>
                    </a:p>
                  </a:txBody>
                  <a:tcPr anchor="ctr"/>
                </a:tc>
                <a:tc>
                  <a:txBody>
                    <a:bodyPr/>
                    <a:lstStyle/>
                    <a:p>
                      <a:pPr algn="ctr"/>
                      <a:r>
                        <a:rPr lang="tr-TR" sz="1600" dirty="0" smtClean="0"/>
                        <a:t>10</a:t>
                      </a:r>
                      <a:endParaRPr lang="tr-TR" sz="1600" dirty="0"/>
                    </a:p>
                  </a:txBody>
                  <a:tcPr anchor="ctr"/>
                </a:tc>
              </a:tr>
              <a:tr h="542664">
                <a:tc vMerge="1">
                  <a:txBody>
                    <a:bodyPr/>
                    <a:lstStyle/>
                    <a:p>
                      <a:endParaRPr lang="tr-TR" dirty="0"/>
                    </a:p>
                  </a:txBody>
                  <a:tcPr/>
                </a:tc>
                <a:tc>
                  <a:txBody>
                    <a:bodyPr/>
                    <a:lstStyle/>
                    <a:p>
                      <a:pPr algn="ctr"/>
                      <a:r>
                        <a:rPr lang="tr-TR" sz="1800" kern="1200" dirty="0" smtClean="0">
                          <a:solidFill>
                            <a:schemeClr val="dk1"/>
                          </a:solidFill>
                          <a:effectLst/>
                          <a:latin typeface="+mn-lt"/>
                          <a:ea typeface="+mn-ea"/>
                          <a:cs typeface="+mn-cs"/>
                        </a:rPr>
                        <a:t>Uluslararası kongre ve sempozyumlarda poster olarak sunulan ve yayımlanan tebliğ</a:t>
                      </a:r>
                      <a:endParaRPr lang="tr-TR" sz="1600" dirty="0"/>
                    </a:p>
                  </a:txBody>
                  <a:tcPr anchor="ctr"/>
                </a:tc>
                <a:tc>
                  <a:txBody>
                    <a:bodyPr/>
                    <a:lstStyle/>
                    <a:p>
                      <a:pPr algn="ctr"/>
                      <a:r>
                        <a:rPr lang="tr-TR" sz="1600" dirty="0" smtClean="0"/>
                        <a:t>5</a:t>
                      </a:r>
                      <a:endParaRPr lang="tr-TR" sz="1600" dirty="0"/>
                    </a:p>
                  </a:txBody>
                  <a:tcPr anchor="ctr"/>
                </a:tc>
              </a:tr>
              <a:tr h="542664">
                <a:tc vMerge="1">
                  <a:txBody>
                    <a:bodyPr/>
                    <a:lstStyle/>
                    <a:p>
                      <a:endParaRPr lang="tr-TR"/>
                    </a:p>
                  </a:txBody>
                  <a:tcPr/>
                </a:tc>
                <a:tc>
                  <a:txBody>
                    <a:bodyPr/>
                    <a:lstStyle/>
                    <a:p>
                      <a:pPr algn="ctr"/>
                      <a:r>
                        <a:rPr lang="tr-TR" sz="1800" kern="1200" dirty="0" smtClean="0">
                          <a:solidFill>
                            <a:schemeClr val="dk1"/>
                          </a:solidFill>
                          <a:effectLst/>
                          <a:latin typeface="+mn-lt"/>
                          <a:ea typeface="+mn-ea"/>
                          <a:cs typeface="+mn-cs"/>
                        </a:rPr>
                        <a:t>Uluslararası kongre ve sempozyumlarda sözlü olarak sunulan ve özet metin olarak yayımlanan tebliğ</a:t>
                      </a:r>
                      <a:endParaRPr lang="tr-TR" sz="1600" dirty="0"/>
                    </a:p>
                  </a:txBody>
                  <a:tcPr anchor="ctr"/>
                </a:tc>
                <a:tc>
                  <a:txBody>
                    <a:bodyPr/>
                    <a:lstStyle/>
                    <a:p>
                      <a:pPr algn="ctr"/>
                      <a:r>
                        <a:rPr lang="tr-TR" sz="1600" dirty="0" smtClean="0"/>
                        <a:t>10</a:t>
                      </a:r>
                      <a:endParaRPr lang="tr-TR" sz="1600" dirty="0"/>
                    </a:p>
                  </a:txBody>
                  <a:tcPr anchor="ctr"/>
                </a:tc>
              </a:tr>
              <a:tr h="376024">
                <a:tc rowSpan="4">
                  <a:txBody>
                    <a:bodyPr/>
                    <a:lstStyle/>
                    <a:p>
                      <a:r>
                        <a:rPr lang="tr-TR" sz="1800" kern="1200" dirty="0" smtClean="0">
                          <a:solidFill>
                            <a:schemeClr val="dk1"/>
                          </a:solidFill>
                          <a:effectLst/>
                          <a:latin typeface="+mn-lt"/>
                          <a:ea typeface="+mn-ea"/>
                          <a:cs typeface="+mn-cs"/>
                        </a:rPr>
                        <a:t>(9) ÖDÜL (30 Puan)</a:t>
                      </a:r>
                    </a:p>
                    <a:p>
                      <a:r>
                        <a:rPr lang="tr-TR" sz="1800" kern="1200" dirty="0" smtClean="0">
                          <a:solidFill>
                            <a:schemeClr val="dk1"/>
                          </a:solidFill>
                          <a:effectLst/>
                          <a:latin typeface="+mn-lt"/>
                          <a:ea typeface="+mn-ea"/>
                          <a:cs typeface="+mn-cs"/>
                        </a:rPr>
                        <a:t>(Çalışma/proje/</a:t>
                      </a:r>
                    </a:p>
                    <a:p>
                      <a:r>
                        <a:rPr lang="tr-TR" sz="1800" kern="1200" dirty="0" smtClean="0">
                          <a:solidFill>
                            <a:schemeClr val="dk1"/>
                          </a:solidFill>
                          <a:effectLst/>
                          <a:latin typeface="+mn-lt"/>
                          <a:ea typeface="+mn-ea"/>
                          <a:cs typeface="+mn-cs"/>
                        </a:rPr>
                        <a:t>| yayın teşvik/teşekkür- başarı belgesi ve</a:t>
                      </a:r>
                    </a:p>
                    <a:p>
                      <a:r>
                        <a:rPr lang="tr-TR" sz="1800" kern="1200" dirty="0" smtClean="0">
                          <a:solidFill>
                            <a:schemeClr val="dk1"/>
                          </a:solidFill>
                          <a:effectLst/>
                          <a:latin typeface="+mn-lt"/>
                          <a:ea typeface="+mn-ea"/>
                          <a:cs typeface="+mn-cs"/>
                        </a:rPr>
                        <a:t>plaketi/burs/onur</a:t>
                      </a:r>
                    </a:p>
                    <a:p>
                      <a:r>
                        <a:rPr lang="tr-TR" sz="1800" kern="1200" dirty="0" smtClean="0">
                          <a:solidFill>
                            <a:schemeClr val="dk1"/>
                          </a:solidFill>
                          <a:effectLst/>
                          <a:latin typeface="+mn-lt"/>
                          <a:ea typeface="+mn-ea"/>
                          <a:cs typeface="+mn-cs"/>
                        </a:rPr>
                        <a:t>belgesi/hizmet belgesi hariç)</a:t>
                      </a:r>
                      <a:endParaRPr lang="tr-TR" sz="1600" dirty="0"/>
                    </a:p>
                  </a:txBody>
                  <a:tcPr anchor="ctr"/>
                </a:tc>
                <a:tc>
                  <a:txBody>
                    <a:bodyPr/>
                    <a:lstStyle/>
                    <a:p>
                      <a:pPr algn="ctr"/>
                      <a:r>
                        <a:rPr lang="tr-TR" sz="1800" kern="1200" dirty="0" smtClean="0">
                          <a:solidFill>
                            <a:schemeClr val="dk1"/>
                          </a:solidFill>
                          <a:effectLst/>
                          <a:latin typeface="+mn-lt"/>
                          <a:ea typeface="+mn-ea"/>
                          <a:cs typeface="+mn-cs"/>
                        </a:rPr>
                        <a:t>TÜBA veya TÜBİTAK'tan alınan bilim ödülü</a:t>
                      </a:r>
                      <a:endParaRPr lang="tr-TR" sz="1600" dirty="0"/>
                    </a:p>
                  </a:txBody>
                  <a:tcPr anchor="ctr"/>
                </a:tc>
                <a:tc>
                  <a:txBody>
                    <a:bodyPr/>
                    <a:lstStyle/>
                    <a:p>
                      <a:pPr algn="ctr"/>
                      <a:r>
                        <a:rPr lang="tr-TR" sz="1600" dirty="0" smtClean="0"/>
                        <a:t>100</a:t>
                      </a:r>
                      <a:endParaRPr lang="tr-TR" sz="1600" dirty="0"/>
                    </a:p>
                  </a:txBody>
                  <a:tcPr anchor="ctr"/>
                </a:tc>
              </a:tr>
              <a:tr h="288032">
                <a:tc vMerge="1">
                  <a:txBody>
                    <a:bodyPr/>
                    <a:lstStyle/>
                    <a:p>
                      <a:endParaRPr lang="tr-TR" dirty="0"/>
                    </a:p>
                  </a:txBody>
                  <a:tcPr/>
                </a:tc>
                <a:tc>
                  <a:txBody>
                    <a:bodyPr/>
                    <a:lstStyle/>
                    <a:p>
                      <a:pPr algn="ctr"/>
                      <a:r>
                        <a:rPr lang="tr-TR" sz="1800" kern="1200" dirty="0" smtClean="0">
                          <a:solidFill>
                            <a:schemeClr val="dk1"/>
                          </a:solidFill>
                          <a:effectLst/>
                          <a:latin typeface="+mn-lt"/>
                          <a:ea typeface="+mn-ea"/>
                          <a:cs typeface="+mn-cs"/>
                        </a:rPr>
                        <a:t>Alanında yurtdışı kurum veya kuruluşlardan alman bilim ödülü</a:t>
                      </a:r>
                      <a:endParaRPr lang="tr-TR" sz="1600" dirty="0"/>
                    </a:p>
                  </a:txBody>
                  <a:tcPr anchor="ctr"/>
                </a:tc>
                <a:tc>
                  <a:txBody>
                    <a:bodyPr/>
                    <a:lstStyle/>
                    <a:p>
                      <a:pPr algn="ctr"/>
                      <a:r>
                        <a:rPr lang="tr-TR" sz="1600" dirty="0" smtClean="0"/>
                        <a:t>80</a:t>
                      </a:r>
                      <a:endParaRPr lang="tr-TR" sz="1600" dirty="0"/>
                    </a:p>
                  </a:txBody>
                  <a:tcPr anchor="ctr"/>
                </a:tc>
              </a:tr>
              <a:tr h="418592">
                <a:tc vMerge="1">
                  <a:txBody>
                    <a:bodyPr/>
                    <a:lstStyle/>
                    <a:p>
                      <a:endParaRPr lang="tr-TR" dirty="0"/>
                    </a:p>
                  </a:txBody>
                  <a:tcPr/>
                </a:tc>
                <a:tc>
                  <a:txBody>
                    <a:bodyPr/>
                    <a:lstStyle/>
                    <a:p>
                      <a:pPr algn="ctr"/>
                      <a:r>
                        <a:rPr lang="tr-TR" sz="1800" kern="1200" dirty="0" smtClean="0">
                          <a:solidFill>
                            <a:schemeClr val="dk1"/>
                          </a:solidFill>
                          <a:effectLst/>
                          <a:latin typeface="+mn-lt"/>
                          <a:ea typeface="+mn-ea"/>
                          <a:cs typeface="+mn-cs"/>
                        </a:rPr>
                        <a:t>Alanında yurtiçi kamu kurum ve kuruluşlarından alınan bilim ödülü</a:t>
                      </a:r>
                      <a:endParaRPr lang="tr-TR" sz="1600" dirty="0"/>
                    </a:p>
                  </a:txBody>
                  <a:tcPr anchor="ctr"/>
                </a:tc>
                <a:tc>
                  <a:txBody>
                    <a:bodyPr/>
                    <a:lstStyle/>
                    <a:p>
                      <a:pPr algn="ctr"/>
                      <a:r>
                        <a:rPr lang="tr-TR" sz="1600" dirty="0" smtClean="0"/>
                        <a:t>40</a:t>
                      </a:r>
                      <a:endParaRPr lang="tr-TR" sz="1600" dirty="0"/>
                    </a:p>
                  </a:txBody>
                  <a:tcPr anchor="ctr"/>
                </a:tc>
              </a:tr>
              <a:tr h="810108">
                <a:tc vMerge="1">
                  <a:txBody>
                    <a:bodyPr/>
                    <a:lstStyle/>
                    <a:p>
                      <a:pPr algn="ctr"/>
                      <a:endParaRPr lang="tr-TR" dirty="0"/>
                    </a:p>
                  </a:txBody>
                  <a:tcPr anchor="ctr"/>
                </a:tc>
                <a:tc>
                  <a:txBody>
                    <a:bodyPr/>
                    <a:lstStyle/>
                    <a:p>
                      <a:pPr algn="ctr"/>
                      <a:r>
                        <a:rPr lang="tr-TR" sz="1800" kern="1200" dirty="0" smtClean="0">
                          <a:solidFill>
                            <a:schemeClr val="dk1"/>
                          </a:solidFill>
                          <a:effectLst/>
                          <a:latin typeface="+mn-lt"/>
                          <a:ea typeface="+mn-ea"/>
                          <a:cs typeface="+mn-cs"/>
                        </a:rPr>
                        <a:t>Uluslararası kongre, kurultay, sempozyum, konferans ve festival gibi etkinliklerin bilim ve/veya sanat kurulu tarafından verilen ödül (adına belge düzenlenen öğretim elemanı başvurabilir)</a:t>
                      </a:r>
                      <a:endParaRPr lang="tr-TR" sz="1600" dirty="0"/>
                    </a:p>
                  </a:txBody>
                  <a:tcPr anchor="ctr"/>
                </a:tc>
                <a:tc>
                  <a:txBody>
                    <a:bodyPr/>
                    <a:lstStyle/>
                    <a:p>
                      <a:pPr algn="ctr"/>
                      <a:r>
                        <a:rPr lang="tr-TR" sz="1600" dirty="0" smtClean="0"/>
                        <a:t>30</a:t>
                      </a:r>
                      <a:endParaRPr lang="tr-TR" sz="1600" dirty="0"/>
                    </a:p>
                  </a:txBody>
                  <a:tcPr anchor="ctr"/>
                </a:tc>
              </a:tr>
              <a:tr h="418592">
                <a:tc rowSpan="2">
                  <a:txBody>
                    <a:bodyPr/>
                    <a:lstStyle/>
                    <a:p>
                      <a:endParaRPr lang="tr-TR" sz="1600" dirty="0"/>
                    </a:p>
                  </a:txBody>
                  <a:tcPr anchor="ctr"/>
                </a:tc>
                <a:tc>
                  <a:txBody>
                    <a:bodyPr/>
                    <a:lstStyle/>
                    <a:p>
                      <a:pPr algn="ctr"/>
                      <a:r>
                        <a:rPr lang="tr-TR" sz="1800" kern="1200" dirty="0" smtClean="0">
                          <a:solidFill>
                            <a:schemeClr val="dk1"/>
                          </a:solidFill>
                          <a:effectLst/>
                          <a:latin typeface="+mn-lt"/>
                          <a:ea typeface="+mn-ea"/>
                          <a:cs typeface="+mn-cs"/>
                        </a:rPr>
                        <a:t>Ulusal kongre, kurultay, sempozyum, konferans ve festival gibi etkinliklerin bilim ve/veya sanat kurulu tarafından verilen ödül (adına belge düzenlenen öğretim elemanı başvurabilir)</a:t>
                      </a:r>
                      <a:endParaRPr lang="tr-TR" sz="1600" dirty="0"/>
                    </a:p>
                  </a:txBody>
                  <a:tcPr anchor="ctr"/>
                </a:tc>
                <a:tc>
                  <a:txBody>
                    <a:bodyPr/>
                    <a:lstStyle/>
                    <a:p>
                      <a:pPr algn="ctr"/>
                      <a:r>
                        <a:rPr lang="tr-TR" sz="1600" dirty="0" smtClean="0"/>
                        <a:t>15</a:t>
                      </a:r>
                      <a:endParaRPr lang="tr-TR" sz="1600" dirty="0"/>
                    </a:p>
                  </a:txBody>
                  <a:tcPr anchor="ctr"/>
                </a:tc>
              </a:tr>
              <a:tr h="418592">
                <a:tc vMerge="1">
                  <a:txBody>
                    <a:bodyPr/>
                    <a:lstStyle/>
                    <a:p>
                      <a:endParaRPr lang="tr-TR" sz="1600" dirty="0"/>
                    </a:p>
                  </a:txBody>
                  <a:tcPr anchor="ctr"/>
                </a:tc>
                <a:tc>
                  <a:txBody>
                    <a:bodyPr/>
                    <a:lstStyle/>
                    <a:p>
                      <a:pPr algn="ctr"/>
                      <a:r>
                        <a:rPr lang="tr-TR" sz="1800" kern="1200" dirty="0" smtClean="0">
                          <a:solidFill>
                            <a:schemeClr val="dk1"/>
                          </a:solidFill>
                          <a:effectLst/>
                          <a:latin typeface="+mn-lt"/>
                          <a:ea typeface="+mn-ea"/>
                          <a:cs typeface="+mn-cs"/>
                        </a:rPr>
                        <a:t>Alanında özel kurum ve kuruluşlar tarafından verilen ödül</a:t>
                      </a:r>
                      <a:endParaRPr lang="tr-TR" sz="1600" dirty="0"/>
                    </a:p>
                  </a:txBody>
                  <a:tcPr anchor="ctr"/>
                </a:tc>
                <a:tc>
                  <a:txBody>
                    <a:bodyPr/>
                    <a:lstStyle/>
                    <a:p>
                      <a:pPr algn="ctr"/>
                      <a:r>
                        <a:rPr lang="tr-TR" sz="1600" dirty="0" smtClean="0"/>
                        <a:t>10</a:t>
                      </a:r>
                      <a:endParaRPr lang="tr-TR" sz="1600" dirty="0"/>
                    </a:p>
                  </a:txBody>
                  <a:tcPr anchor="ctr"/>
                </a:tc>
              </a:tr>
            </a:tbl>
          </a:graphicData>
        </a:graphic>
      </p:graphicFrame>
    </p:spTree>
    <p:extLst>
      <p:ext uri="{BB962C8B-B14F-4D97-AF65-F5344CB8AC3E}">
        <p14:creationId xmlns:p14="http://schemas.microsoft.com/office/powerpoint/2010/main" xmlns="" val="3775573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60648"/>
            <a:ext cx="8640960" cy="6264696"/>
          </a:xfrm>
        </p:spPr>
        <p:txBody>
          <a:bodyPr>
            <a:noAutofit/>
          </a:bodyPr>
          <a:lstStyle/>
          <a:p>
            <a:pPr marL="457200" lvl="0" indent="-457200" algn="just">
              <a:lnSpc>
                <a:spcPct val="150000"/>
              </a:lnSpc>
              <a:buFont typeface="+mj-lt"/>
              <a:buAutoNum type="alphaLcParenR" startAt="3"/>
            </a:pPr>
            <a:r>
              <a:rPr lang="tr-TR" dirty="0">
                <a:solidFill>
                  <a:srgbClr val="FFFF00"/>
                </a:solidFill>
              </a:rPr>
              <a:t>Araştırma: </a:t>
            </a:r>
            <a:r>
              <a:rPr lang="tr-TR" dirty="0"/>
              <a:t>Proje kapsamında olmamak koşuluyla; yükseköğretim kurumu ile ulusal/uluslararası kurum ve kuruluşların yazılı mutabakatı veya onayı ile başlatılmış, araştırmacıların kendi kurumu dışında bir üniversite ya da araştırma kurumunda görevlendirilmek suretiyle </a:t>
            </a:r>
            <a:r>
              <a:rPr lang="tr-TR" dirty="0">
                <a:solidFill>
                  <a:srgbClr val="FFFF00"/>
                </a:solidFill>
              </a:rPr>
              <a:t>en az üç ay </a:t>
            </a:r>
            <a:r>
              <a:rPr lang="tr-TR" dirty="0"/>
              <a:t>süreyle yeni bilgiler üretilmesi, teknolojik problemlerin çözümlenmesi/analiz edilmesi, yenilikçi ürün, süreç, eser veya tasarımlar geliştirilmesi amacıyla bilimsel esaslara uygun olarak yürütülmüş ve sonuç raporu ilgili kurumların yetkili mercilerince başarılı bulunarak </a:t>
            </a:r>
            <a:r>
              <a:rPr lang="tr-TR" dirty="0">
                <a:solidFill>
                  <a:srgbClr val="FFFF00"/>
                </a:solidFill>
              </a:rPr>
              <a:t>sonuçlandırılmış</a:t>
            </a:r>
            <a:r>
              <a:rPr lang="tr-TR" dirty="0"/>
              <a:t> ve bu Yönetmelikteki diğer faaliyet türlerine girmeyen sistematik çalışmaları,</a:t>
            </a:r>
            <a:endParaRPr lang="tr-TR" dirty="0">
              <a:latin typeface="Calibri" panose="020F0502020204030204" pitchFamily="34" charset="0"/>
            </a:endParaRPr>
          </a:p>
        </p:txBody>
      </p:sp>
    </p:spTree>
    <p:extLst>
      <p:ext uri="{BB962C8B-B14F-4D97-AF65-F5344CB8AC3E}">
        <p14:creationId xmlns:p14="http://schemas.microsoft.com/office/powerpoint/2010/main" xmlns="" val="2540652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332656"/>
            <a:ext cx="8363272" cy="6264696"/>
          </a:xfrm>
        </p:spPr>
        <p:txBody>
          <a:bodyPr>
            <a:noAutofit/>
          </a:bodyPr>
          <a:lstStyle/>
          <a:p>
            <a:pPr marL="0" indent="0" algn="just">
              <a:lnSpc>
                <a:spcPct val="150000"/>
              </a:lnSpc>
              <a:buNone/>
            </a:pPr>
            <a:r>
              <a:rPr lang="tr-TR" sz="2300" dirty="0" smtClean="0"/>
              <a:t>ç )  </a:t>
            </a:r>
            <a:r>
              <a:rPr lang="tr-TR" sz="2300" dirty="0" smtClean="0">
                <a:solidFill>
                  <a:srgbClr val="FFFF00"/>
                </a:solidFill>
              </a:rPr>
              <a:t>Atıf</a:t>
            </a:r>
            <a:r>
              <a:rPr lang="tr-TR" sz="2300" dirty="0">
                <a:solidFill>
                  <a:srgbClr val="FFFF00"/>
                </a:solidFill>
              </a:rPr>
              <a:t>: </a:t>
            </a:r>
            <a:r>
              <a:rPr lang="tr-TR" sz="2300" dirty="0"/>
              <a:t>Öğretim elemanının yazar olarak yer almadığı yayınlarda </a:t>
            </a:r>
            <a:r>
              <a:rPr lang="tr-TR" sz="2300" dirty="0" smtClean="0"/>
              <a:t>      öğretim </a:t>
            </a:r>
            <a:r>
              <a:rPr lang="tr-TR" sz="2300" dirty="0"/>
              <a:t>elemanının eserlerine yapılan </a:t>
            </a:r>
            <a:r>
              <a:rPr lang="tr-TR" sz="2300" dirty="0" smtClean="0"/>
              <a:t>atıfları</a:t>
            </a:r>
          </a:p>
          <a:p>
            <a:pPr marL="457200" lvl="0" indent="-457200" algn="just">
              <a:lnSpc>
                <a:spcPct val="150000"/>
              </a:lnSpc>
              <a:buFont typeface="+mj-lt"/>
              <a:buAutoNum type="alphaLcParenR" startAt="4"/>
            </a:pPr>
            <a:r>
              <a:rPr lang="tr-TR" sz="2300" dirty="0">
                <a:solidFill>
                  <a:srgbClr val="FFFF00"/>
                </a:solidFill>
              </a:rPr>
              <a:t>En yüksek Devlet memuru brüt aylığı: </a:t>
            </a:r>
            <a:r>
              <a:rPr lang="tr-TR" sz="2300" dirty="0"/>
              <a:t>(9.500) [aylık gösterge rakamı (1.500) + ek gösterge rakamı (8.000)] gösterge rakamının, memur aylık katsayısı ile çarpımı sonucu bulunan tutarı</a:t>
            </a:r>
            <a:r>
              <a:rPr lang="tr-TR" sz="2300" dirty="0" smtClean="0"/>
              <a:t>,</a:t>
            </a:r>
          </a:p>
          <a:p>
            <a:pPr marL="0" lvl="0" indent="0" algn="just">
              <a:lnSpc>
                <a:spcPct val="150000"/>
              </a:lnSpc>
              <a:buNone/>
            </a:pPr>
            <a:r>
              <a:rPr lang="tr-TR" sz="2300" dirty="0"/>
              <a:t>e) </a:t>
            </a:r>
            <a:r>
              <a:rPr lang="tr-TR" sz="2300" dirty="0">
                <a:solidFill>
                  <a:srgbClr val="FFFF00"/>
                </a:solidFill>
              </a:rPr>
              <a:t>Faaliyet: </a:t>
            </a:r>
            <a:r>
              <a:rPr lang="tr-TR" sz="2300" dirty="0"/>
              <a:t>Her bir takvim yılı için bir önceki yıl, bilim, teknoloji ve </a:t>
            </a:r>
            <a:r>
              <a:rPr lang="tr-TR" sz="2300" dirty="0" smtClean="0"/>
              <a:t>  sanata katkı </a:t>
            </a:r>
            <a:r>
              <a:rPr lang="tr-TR" sz="2300" dirty="0"/>
              <a:t>sağlayıcı nitelikte yurtiçinde veya </a:t>
            </a:r>
            <a:r>
              <a:rPr lang="tr-TR" sz="2300" dirty="0" smtClean="0"/>
              <a:t>yurtdışıda </a:t>
            </a:r>
            <a:r>
              <a:rPr lang="tr-TR" sz="2300" dirty="0"/>
              <a:t>sonuçlandırılan proje, araştırma, yayın, tasarım, sergi, patent ile çalışmalarına yapılan atıfları, bilim kurulu bulunan uluslararası düzeydeki toplantılarda sunulan tebliğleri ve alman akademik ödülleri</a:t>
            </a:r>
            <a:endParaRPr lang="tr-TR"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40652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620688"/>
            <a:ext cx="8640960" cy="5976664"/>
          </a:xfrm>
        </p:spPr>
        <p:txBody>
          <a:bodyPr>
            <a:normAutofit/>
          </a:bodyPr>
          <a:lstStyle/>
          <a:p>
            <a:pPr marL="457200" lvl="0" indent="-457200" algn="just">
              <a:lnSpc>
                <a:spcPct val="150000"/>
              </a:lnSpc>
              <a:buFont typeface="+mj-lt"/>
              <a:buAutoNum type="alphaLcParenR" startAt="6"/>
            </a:pPr>
            <a:r>
              <a:rPr lang="tr-TR" sz="2800" dirty="0" smtClean="0">
                <a:solidFill>
                  <a:srgbClr val="FFFF00"/>
                </a:solidFill>
              </a:rPr>
              <a:t>Hakemli </a:t>
            </a:r>
            <a:r>
              <a:rPr lang="tr-TR" sz="2800" dirty="0">
                <a:solidFill>
                  <a:srgbClr val="FFFF00"/>
                </a:solidFill>
              </a:rPr>
              <a:t>dergi: </a:t>
            </a:r>
            <a:r>
              <a:rPr lang="tr-TR" sz="2800" dirty="0"/>
              <a:t>Yılda en az bir kez olmak üzere, son üç yıldır düzenli olarak yayımlanmakta olan hakemli </a:t>
            </a:r>
            <a:r>
              <a:rPr lang="tr-TR" sz="2800" dirty="0" smtClean="0"/>
              <a:t>dergiyi</a:t>
            </a:r>
          </a:p>
          <a:p>
            <a:pPr marL="457200" lvl="0" indent="-457200" algn="just">
              <a:lnSpc>
                <a:spcPct val="150000"/>
              </a:lnSpc>
              <a:buFont typeface="+mj-lt"/>
              <a:buAutoNum type="alphaLcParenR" startAt="6"/>
            </a:pPr>
            <a:r>
              <a:rPr lang="tr-TR" sz="3200" dirty="0">
                <a:solidFill>
                  <a:srgbClr val="FFFF00"/>
                </a:solidFill>
              </a:rPr>
              <a:t>Komisyon: </a:t>
            </a:r>
            <a:r>
              <a:rPr lang="tr-TR" sz="3200" dirty="0"/>
              <a:t>İlgili yükseköğretim kurumunun Birim Akademik Teşvik Başvuru ve İnceleme Komisyonu ile Akademik Teşvik Düzenleme, Denetleme ve İtiraz Komisyonunu</a:t>
            </a:r>
            <a:r>
              <a:rPr lang="tr-TR" sz="3200" dirty="0" smtClean="0"/>
              <a:t>,</a:t>
            </a:r>
          </a:p>
          <a:p>
            <a:pPr marL="457200" lvl="0" indent="-457200" algn="just">
              <a:lnSpc>
                <a:spcPct val="150000"/>
              </a:lnSpc>
              <a:buFont typeface="+mj-lt"/>
              <a:buAutoNum type="alphaLcParenR" startAt="6"/>
            </a:pPr>
            <a:endParaRPr lang="tr-TR" sz="2800" dirty="0"/>
          </a:p>
        </p:txBody>
      </p:sp>
    </p:spTree>
    <p:extLst>
      <p:ext uri="{BB962C8B-B14F-4D97-AF65-F5344CB8AC3E}">
        <p14:creationId xmlns:p14="http://schemas.microsoft.com/office/powerpoint/2010/main" xmlns="" val="2540652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60648"/>
            <a:ext cx="8640960" cy="6336704"/>
          </a:xfrm>
        </p:spPr>
        <p:txBody>
          <a:bodyPr>
            <a:normAutofit fontScale="77500" lnSpcReduction="20000"/>
          </a:bodyPr>
          <a:lstStyle/>
          <a:p>
            <a:pPr marL="0" lvl="0" indent="0" algn="just">
              <a:lnSpc>
                <a:spcPct val="150000"/>
              </a:lnSpc>
              <a:buNone/>
            </a:pPr>
            <a:r>
              <a:rPr lang="tr-TR" sz="3600" dirty="0"/>
              <a:t>ğ</a:t>
            </a:r>
            <a:r>
              <a:rPr lang="tr-TR" sz="3600" dirty="0">
                <a:solidFill>
                  <a:srgbClr val="FFFF00"/>
                </a:solidFill>
              </a:rPr>
              <a:t>) Ödül: </a:t>
            </a:r>
            <a:r>
              <a:rPr lang="tr-TR" sz="3600" dirty="0"/>
              <a:t>Öğretim elemanının, kadrosunun bulunduğu kurum tarafından verilenler hariç olmak üzere akademik faaliyet alanında gerçekleştirdiği faaliyetlere karşılık olarak, alanında faaliyet gösteren meslek organizasyonları ile kamu veya özel kuruluşlar tarafından, üyeleri arasında araştırmacının alanından uzmanların da bulunduğu bir kurulun değerlendirmesi sonucunda verilen ulusal veya uluslararası düzeyde akademik ve sanatsal ödülleri</a:t>
            </a:r>
            <a:r>
              <a:rPr lang="tr-TR" sz="3600" dirty="0" smtClean="0"/>
              <a:t>,</a:t>
            </a:r>
          </a:p>
          <a:p>
            <a:pPr marL="0" lvl="0" indent="0" algn="just">
              <a:lnSpc>
                <a:spcPct val="150000"/>
              </a:lnSpc>
              <a:buNone/>
            </a:pPr>
            <a:r>
              <a:rPr lang="tr-TR" sz="3200" dirty="0"/>
              <a:t>h) </a:t>
            </a:r>
            <a:r>
              <a:rPr lang="tr-TR" sz="3200" dirty="0">
                <a:solidFill>
                  <a:srgbClr val="FFFF00"/>
                </a:solidFill>
              </a:rPr>
              <a:t>Patent: </a:t>
            </a:r>
            <a:r>
              <a:rPr lang="tr-TR" sz="3200" dirty="0"/>
              <a:t>Ulusal veya uluslararası kurumlar tarafından tescillenmiş patentleri,</a:t>
            </a:r>
            <a:endParaRPr lang="tr-TR" sz="3600" dirty="0" smtClean="0"/>
          </a:p>
          <a:p>
            <a:pPr marL="0" lvl="0" indent="0" algn="just">
              <a:lnSpc>
                <a:spcPct val="150000"/>
              </a:lnSpc>
              <a:buNone/>
            </a:pPr>
            <a:endParaRPr lang="tr-TR" sz="3500" b="1" i="1" dirty="0"/>
          </a:p>
        </p:txBody>
      </p:sp>
    </p:spTree>
    <p:extLst>
      <p:ext uri="{BB962C8B-B14F-4D97-AF65-F5344CB8AC3E}">
        <p14:creationId xmlns:p14="http://schemas.microsoft.com/office/powerpoint/2010/main" xmlns="" val="2540652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6192688"/>
          </a:xfrm>
        </p:spPr>
        <p:txBody>
          <a:bodyPr>
            <a:noAutofit/>
          </a:bodyPr>
          <a:lstStyle/>
          <a:p>
            <a:pPr marL="0" indent="0" algn="just">
              <a:lnSpc>
                <a:spcPct val="150000"/>
              </a:lnSpc>
              <a:buNone/>
            </a:pPr>
            <a:r>
              <a:rPr lang="tr-TR" sz="2500" dirty="0"/>
              <a:t>ı) </a:t>
            </a:r>
            <a:r>
              <a:rPr lang="tr-TR" sz="2500" dirty="0">
                <a:solidFill>
                  <a:srgbClr val="FFFF00"/>
                </a:solidFill>
              </a:rPr>
              <a:t>Proje: </a:t>
            </a:r>
            <a:r>
              <a:rPr lang="tr-TR" sz="2500" dirty="0"/>
              <a:t>Bilimsel değerlendirme süreci sonucunda ulusal veya uluslararası kurumlarca onaylanarak bütçe desteği sağlanmış olup, yeni bilgiler üretilmesi, bilimsel yorumların yapılması veya teknolojik problemlerin çözümlenmesi için bilimsel esaslara uygun olarak yürütülmüş ve sonuç raporu yetkili mercilerce başarılı bulunarak kapatılmış araştırma </a:t>
            </a:r>
            <a:r>
              <a:rPr lang="tr-TR" sz="2500" dirty="0" smtClean="0"/>
              <a:t>çalışmalarını,</a:t>
            </a:r>
          </a:p>
          <a:p>
            <a:pPr marL="0" indent="0" algn="just">
              <a:lnSpc>
                <a:spcPct val="150000"/>
              </a:lnSpc>
              <a:buNone/>
            </a:pPr>
            <a:r>
              <a:rPr lang="tr-TR" sz="2500" dirty="0"/>
              <a:t>i) </a:t>
            </a:r>
            <a:r>
              <a:rPr lang="tr-TR" sz="2500" dirty="0">
                <a:solidFill>
                  <a:srgbClr val="FFFF00"/>
                </a:solidFill>
              </a:rPr>
              <a:t>Sergi: </a:t>
            </a:r>
            <a:r>
              <a:rPr lang="tr-TR" sz="2500" dirty="0"/>
              <a:t>Öğretim elemanının akademik faaliyet alanında gerçekleştirdiği sanatsal veya bilimsel niteliği haiz işitsel ve görsel etkinliklere dair tüm sergi, bienal, gösteri, dinleti, konser, festival ve gösterim </a:t>
            </a:r>
            <a:r>
              <a:rPr lang="tr-TR" sz="2500" dirty="0" smtClean="0"/>
              <a:t>etkinliklerini,</a:t>
            </a:r>
            <a:endParaRPr lang="tr-TR" sz="2500" dirty="0"/>
          </a:p>
        </p:txBody>
      </p:sp>
    </p:spTree>
    <p:extLst>
      <p:ext uri="{BB962C8B-B14F-4D97-AF65-F5344CB8AC3E}">
        <p14:creationId xmlns:p14="http://schemas.microsoft.com/office/powerpoint/2010/main" xmlns="" val="1332782072"/>
      </p:ext>
    </p:extLst>
  </p:cSld>
  <p:clrMapOvr>
    <a:masterClrMapping/>
  </p:clrMapOvr>
</p:sld>
</file>

<file path=ppt/theme/theme1.xml><?xml version="1.0" encoding="utf-8"?>
<a:theme xmlns:a="http://schemas.openxmlformats.org/drawingml/2006/main" name="Hasır">
  <a:themeElements>
    <a:clrScheme name="Hasır">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y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asır">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338</TotalTime>
  <Words>3095</Words>
  <Application>Microsoft Office PowerPoint</Application>
  <PresentationFormat>Ekran Gösterisi (4:3)</PresentationFormat>
  <Paragraphs>329</Paragraphs>
  <Slides>48</Slides>
  <Notes>0</Notes>
  <HiddenSlides>0</HiddenSlides>
  <MMClips>0</MMClips>
  <ScaleCrop>false</ScaleCrop>
  <HeadingPairs>
    <vt:vector size="4" baseType="variant">
      <vt:variant>
        <vt:lpstr>Tema</vt:lpstr>
      </vt:variant>
      <vt:variant>
        <vt:i4>1</vt:i4>
      </vt:variant>
      <vt:variant>
        <vt:lpstr>Slayt Başlıkları</vt:lpstr>
      </vt:variant>
      <vt:variant>
        <vt:i4>48</vt:i4>
      </vt:variant>
    </vt:vector>
  </HeadingPairs>
  <TitlesOfParts>
    <vt:vector size="49" baseType="lpstr">
      <vt:lpstr>Hasır</vt:lpstr>
      <vt:lpstr>AKADEMİK TEŞVİK ÖDENEĞİ YÖNETMELİĞİ</vt:lpstr>
      <vt:lpstr>BİRİNCİ BÖLÜM Amaç, Kapsam, Dayanak ve Tanımlar</vt:lpstr>
      <vt:lpstr>Slayt 3</vt:lpstr>
      <vt:lpstr>Slayt 4</vt:lpstr>
      <vt:lpstr>Slayt 5</vt:lpstr>
      <vt:lpstr>Slayt 6</vt:lpstr>
      <vt:lpstr>Slayt 7</vt:lpstr>
      <vt:lpstr>Slayt 8</vt:lpstr>
      <vt:lpstr>Slayt 9</vt:lpstr>
      <vt:lpstr>Slayt 10</vt:lpstr>
      <vt:lpstr>Slayt 11</vt:lpstr>
      <vt:lpstr>İKİNCİ BÖLÜM Genel Esaslar</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Milli Savunma Üniversitesi ile Jandarma ve Sahil Güvenlik Akademisi</vt:lpstr>
      <vt:lpstr>Slayt 38</vt:lpstr>
      <vt:lpstr>Slayt 39</vt:lpstr>
      <vt:lpstr>Slayt 40</vt:lpstr>
      <vt:lpstr>Slayt 41</vt:lpstr>
      <vt:lpstr>Slayt 42</vt:lpstr>
      <vt:lpstr>Slayt 43</vt:lpstr>
      <vt:lpstr>Slayt 44</vt:lpstr>
      <vt:lpstr>Slayt 45</vt:lpstr>
      <vt:lpstr>Slayt 46</vt:lpstr>
      <vt:lpstr>Slayt 47</vt:lpstr>
      <vt:lpstr>Slayt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dc:creator>
  <cp:lastModifiedBy>fddurak</cp:lastModifiedBy>
  <cp:revision>39</cp:revision>
  <dcterms:created xsi:type="dcterms:W3CDTF">2015-12-27T15:09:31Z</dcterms:created>
  <dcterms:modified xsi:type="dcterms:W3CDTF">2017-01-03T14:28:07Z</dcterms:modified>
</cp:coreProperties>
</file>