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embeddedFontLst>
    <p:embeddedFont>
      <p:font typeface="Nunito SemiBold" panose="020B0604020202020204" charset="-94"/>
      <p:regular r:id="rId22"/>
      <p:bold r:id="rId23"/>
      <p:italic r:id="rId24"/>
      <p:boldItalic r:id="rId25"/>
    </p:embeddedFont>
    <p:embeddedFont>
      <p:font typeface="Nunito" panose="020B0604020202020204" charset="-94"/>
      <p:regular r:id="rId26"/>
      <p:bold r:id="rId27"/>
      <p:italic r:id="rId28"/>
      <p:boldItalic r:id="rId29"/>
    </p:embeddedFont>
    <p:embeddedFont>
      <p:font typeface="Verdana" panose="020B0604030504040204" pitchFamily="3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892598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7889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087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tr-TR"/>
              <a:t>yazarların e-posta adresleri (üst veride yer almasını istemeyen dergiler özellikle tam metin mizanpajda yer vermeli)</a:t>
            </a:r>
            <a:endParaRPr/>
          </a:p>
        </p:txBody>
      </p:sp>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1896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4161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5041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3946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7623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3887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058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8967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9826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1746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7632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0271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9209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9420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3471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6488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2424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1524000" y="1122363"/>
            <a:ext cx="9144000" cy="238760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Shape 13"/>
          <p:cNvSpPr txBox="1">
            <a:spLocks noGrp="1"/>
          </p:cNvSpPr>
          <p:nvPr>
            <p:ph type="subTitle" idx="1"/>
          </p:nvPr>
        </p:nvSpPr>
        <p:spPr>
          <a:xfrm>
            <a:off x="1524000" y="3602038"/>
            <a:ext cx="9144000" cy="1655762"/>
          </a:xfrm>
          <a:prstGeom prst="rect">
            <a:avLst/>
          </a:prstGeom>
          <a:noFill/>
          <a:ln>
            <a:noFill/>
          </a:ln>
        </p:spPr>
        <p:txBody>
          <a:bodyPr spcFirstLastPara="1" wrap="square" lIns="91425" tIns="91425" rIns="91425" bIns="91425"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şlık, Dikey Metin" type="vertTx">
  <p:cSld name="VERTICAL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Shape 7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Shape 7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17"/>
        <p:cNvGrpSpPr/>
        <p:nvPr/>
      </p:nvGrpSpPr>
      <p:grpSpPr>
        <a:xfrm>
          <a:off x="0" y="0"/>
          <a:ext cx="0" cy="0"/>
          <a:chOff x="0" y="0"/>
          <a:chExt cx="0" cy="0"/>
        </a:xfrm>
      </p:grpSpPr>
      <p:sp>
        <p:nvSpPr>
          <p:cNvPr id="18" name="Shape 1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Shape 23"/>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ölüm Üstbilgisi" type="secHead">
  <p:cSld name="SECTION_HEADER">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Shape 36"/>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Shape 5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Shape 56"/>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Shape 63"/>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Shape 7"/>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tr-T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instagram.com/dergipark/" TargetMode="External"/><Relationship Id="rId4" Type="http://schemas.openxmlformats.org/officeDocument/2006/relationships/hyperlink" Target="http://dergipark.gov.tr/page/dergiler-icin-onemli-aciklamala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ulakbim.tubitak.gov.tr/sites/images/Ulakbim/ebru_aydin.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ulakbim.tubitak.gov.tr/sites/images/Ulakbim/metink1.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dosya.kalitetercume.com.tr/dosya/3c52fb826189b17f5448c77bcdaac2db7ffbde35.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uvt.ulakbim.gov.tr/tip/sempozyum9/kutsal.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dergipark.gov.tr/uploads/files/a5e4/ca2a/2bf9/587dbd76280a8.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subTitle" idx="1"/>
          </p:nvPr>
        </p:nvSpPr>
        <p:spPr>
          <a:xfrm>
            <a:off x="990600" y="4742572"/>
            <a:ext cx="9144000" cy="11592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r>
              <a:rPr lang="tr-TR" sz="2400" b="0" i="1" u="none" strike="noStrike" cap="none">
                <a:solidFill>
                  <a:schemeClr val="dk1"/>
                </a:solidFill>
                <a:latin typeface="Calibri"/>
                <a:ea typeface="Calibri"/>
                <a:cs typeface="Calibri"/>
                <a:sym typeface="Calibri"/>
              </a:rPr>
              <a:t>«Bilim adamlığı bir meslek değil bir yaşam biçimidir.»</a:t>
            </a:r>
            <a:endParaRPr sz="2400" b="0" i="1" u="none" strike="noStrike" cap="none">
              <a:solidFill>
                <a:schemeClr val="dk1"/>
              </a:solidFill>
              <a:latin typeface="Calibri"/>
              <a:ea typeface="Calibri"/>
              <a:cs typeface="Calibri"/>
              <a:sym typeface="Calibri"/>
            </a:endParaRPr>
          </a:p>
          <a:p>
            <a:pPr marL="0" marR="0" lvl="0" indent="0" algn="r" rtl="0">
              <a:lnSpc>
                <a:spcPct val="90000"/>
              </a:lnSpc>
              <a:spcBef>
                <a:spcPts val="1000"/>
              </a:spcBef>
              <a:spcAft>
                <a:spcPts val="0"/>
              </a:spcAft>
              <a:buClr>
                <a:schemeClr val="dk1"/>
              </a:buClr>
              <a:buSzPts val="2400"/>
              <a:buFont typeface="Arial"/>
              <a:buNone/>
            </a:pPr>
            <a:r>
              <a:rPr lang="tr-TR" sz="2400" b="1" i="0" u="none" strike="noStrike" cap="none">
                <a:solidFill>
                  <a:schemeClr val="dk1"/>
                </a:solidFill>
                <a:latin typeface="Calibri"/>
                <a:ea typeface="Calibri"/>
                <a:cs typeface="Calibri"/>
                <a:sym typeface="Calibri"/>
              </a:rPr>
              <a:t>Cahit Arf</a:t>
            </a:r>
            <a:endParaRPr sz="2400" b="1" i="0" u="none" strike="noStrike" cap="none">
              <a:solidFill>
                <a:schemeClr val="dk1"/>
              </a:solidFill>
              <a:latin typeface="Calibri"/>
              <a:ea typeface="Calibri"/>
              <a:cs typeface="Calibri"/>
              <a:sym typeface="Calibri"/>
            </a:endParaRPr>
          </a:p>
        </p:txBody>
      </p:sp>
      <p:pic>
        <p:nvPicPr>
          <p:cNvPr id="85" name="Shape 85"/>
          <p:cNvPicPr preferRelativeResize="0"/>
          <p:nvPr/>
        </p:nvPicPr>
        <p:blipFill>
          <a:blip r:embed="rId3">
            <a:alphaModFix/>
          </a:blip>
          <a:stretch>
            <a:fillRect/>
          </a:stretch>
        </p:blipFill>
        <p:spPr>
          <a:xfrm>
            <a:off x="3204759" y="886175"/>
            <a:ext cx="5020488" cy="1655700"/>
          </a:xfrm>
          <a:prstGeom prst="rect">
            <a:avLst/>
          </a:prstGeom>
          <a:noFill/>
          <a:ln>
            <a:noFill/>
          </a:ln>
        </p:spPr>
      </p:pic>
      <p:sp>
        <p:nvSpPr>
          <p:cNvPr id="86" name="Shape 86"/>
          <p:cNvSpPr txBox="1"/>
          <p:nvPr/>
        </p:nvSpPr>
        <p:spPr>
          <a:xfrm>
            <a:off x="1959300" y="3132750"/>
            <a:ext cx="7820700" cy="8634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a:spcBef>
                <a:spcPts val="0"/>
              </a:spcBef>
              <a:spcAft>
                <a:spcPts val="0"/>
              </a:spcAft>
              <a:buNone/>
            </a:pPr>
            <a:r>
              <a:rPr lang="tr-TR" sz="4400"/>
              <a:t>Editörler İçin Hatırlatmalar</a:t>
            </a:r>
            <a:endParaRPr sz="4400"/>
          </a:p>
        </p:txBody>
      </p:sp>
      <p:pic>
        <p:nvPicPr>
          <p:cNvPr id="87" name="Shape 87"/>
          <p:cNvPicPr preferRelativeResize="0"/>
          <p:nvPr/>
        </p:nvPicPr>
        <p:blipFill>
          <a:blip r:embed="rId4">
            <a:alphaModFix/>
          </a:blip>
          <a:stretch>
            <a:fillRect/>
          </a:stretch>
        </p:blipFill>
        <p:spPr>
          <a:xfrm>
            <a:off x="189725" y="124649"/>
            <a:ext cx="1825698" cy="1159176"/>
          </a:xfrm>
          <a:prstGeom prst="rect">
            <a:avLst/>
          </a:prstGeom>
          <a:noFill/>
          <a:ln>
            <a:noFill/>
          </a:ln>
        </p:spPr>
      </p:pic>
      <p:pic>
        <p:nvPicPr>
          <p:cNvPr id="88" name="Shape 88"/>
          <p:cNvPicPr preferRelativeResize="0"/>
          <p:nvPr/>
        </p:nvPicPr>
        <p:blipFill>
          <a:blip r:embed="rId5">
            <a:alphaModFix/>
          </a:blip>
          <a:stretch>
            <a:fillRect/>
          </a:stretch>
        </p:blipFill>
        <p:spPr>
          <a:xfrm>
            <a:off x="10808650" y="5757000"/>
            <a:ext cx="1331050" cy="1063675"/>
          </a:xfrm>
          <a:prstGeom prst="rect">
            <a:avLst/>
          </a:prstGeom>
          <a:noFill/>
          <a:ln>
            <a:noFill/>
          </a:ln>
        </p:spPr>
      </p:pic>
      <p:sp>
        <p:nvSpPr>
          <p:cNvPr id="89" name="Shape 89"/>
          <p:cNvSpPr txBox="1"/>
          <p:nvPr/>
        </p:nvSpPr>
        <p:spPr>
          <a:xfrm>
            <a:off x="544350" y="5709238"/>
            <a:ext cx="10341300" cy="115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sz="1200" b="1">
                <a:solidFill>
                  <a:srgbClr val="333333"/>
                </a:solidFill>
                <a:highlight>
                  <a:srgbClr val="FFFFFF"/>
                </a:highlight>
              </a:rPr>
              <a:t>ULAKBİM Dergi Sistemleri (UDS) Eğitim Semineri</a:t>
            </a:r>
            <a:r>
              <a:rPr lang="tr-TR" sz="1200">
                <a:solidFill>
                  <a:srgbClr val="333333"/>
                </a:solidFill>
                <a:highlight>
                  <a:srgbClr val="FFFFFF"/>
                </a:highlight>
              </a:rPr>
              <a:t>, 22 Mart 2018 - </a:t>
            </a:r>
            <a:r>
              <a:rPr lang="tr-TR" sz="1200" b="1">
                <a:solidFill>
                  <a:srgbClr val="333333"/>
                </a:solidFill>
                <a:highlight>
                  <a:srgbClr val="FFFFFF"/>
                </a:highlight>
              </a:rPr>
              <a:t>Ankara</a:t>
            </a:r>
            <a:r>
              <a:rPr lang="tr-TR" sz="1200">
                <a:solidFill>
                  <a:srgbClr val="333333"/>
                </a:solidFill>
                <a:highlight>
                  <a:srgbClr val="FFFFFF"/>
                </a:highlight>
              </a:rPr>
              <a:t> - TÜBİTAK Feza Gürsey Toplantı Salonu</a:t>
            </a:r>
            <a:endParaRPr sz="1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p:nvPr/>
        </p:nvSpPr>
        <p:spPr>
          <a:xfrm>
            <a:off x="940526" y="2259675"/>
            <a:ext cx="10136777" cy="323543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dirty="0"/>
          </a:p>
          <a:p>
            <a:pPr marL="457200" marR="0" lvl="0" indent="-381000" algn="l" rtl="0">
              <a:spcBef>
                <a:spcPts val="0"/>
              </a:spcBef>
              <a:spcAft>
                <a:spcPts val="0"/>
              </a:spcAft>
              <a:buClr>
                <a:srgbClr val="A61C00"/>
              </a:buClr>
              <a:buSzPts val="2400"/>
              <a:buFont typeface="Nunito SemiBold"/>
              <a:buChar char="●"/>
            </a:pPr>
            <a:r>
              <a:rPr lang="tr-TR" sz="2400" dirty="0">
                <a:solidFill>
                  <a:schemeClr val="dk1"/>
                </a:solidFill>
                <a:latin typeface="Nunito SemiBold"/>
                <a:ea typeface="Nunito SemiBold"/>
                <a:cs typeface="Nunito SemiBold"/>
                <a:sym typeface="Nunito SemiBold"/>
              </a:rPr>
              <a:t>Cilt, sayı ve sayı başlığı alanlarında görüntülenme tipini seçiniz</a:t>
            </a:r>
            <a:endParaRPr sz="2400" dirty="0">
              <a:latin typeface="Nunito SemiBold"/>
              <a:ea typeface="Nunito SemiBold"/>
              <a:cs typeface="Nunito SemiBold"/>
              <a:sym typeface="Nunito SemiBold"/>
            </a:endParaRPr>
          </a:p>
          <a:p>
            <a:pPr marL="0" marR="0" lvl="0" indent="0" algn="l" rtl="0">
              <a:spcBef>
                <a:spcPts val="0"/>
              </a:spcBef>
              <a:spcAft>
                <a:spcPts val="0"/>
              </a:spcAft>
              <a:buNone/>
            </a:pPr>
            <a:endParaRPr sz="2400" dirty="0">
              <a:solidFill>
                <a:schemeClr val="dk1"/>
              </a:solidFill>
              <a:latin typeface="Nunito SemiBold"/>
              <a:ea typeface="Nunito SemiBold"/>
              <a:cs typeface="Nunito SemiBold"/>
              <a:sym typeface="Nunito SemiBold"/>
            </a:endParaRPr>
          </a:p>
          <a:p>
            <a:pPr marL="457200" marR="0" lvl="0" indent="-381000" algn="l" rtl="0">
              <a:spcBef>
                <a:spcPts val="0"/>
              </a:spcBef>
              <a:spcAft>
                <a:spcPts val="0"/>
              </a:spcAft>
              <a:buClr>
                <a:srgbClr val="A61C00"/>
              </a:buClr>
              <a:buSzPts val="2400"/>
              <a:buFont typeface="Nunito SemiBold"/>
              <a:buChar char="●"/>
            </a:pPr>
            <a:r>
              <a:rPr lang="tr-TR" sz="2400" dirty="0">
                <a:solidFill>
                  <a:schemeClr val="dk1"/>
                </a:solidFill>
                <a:latin typeface="Nunito SemiBold"/>
                <a:ea typeface="Nunito SemiBold"/>
                <a:cs typeface="Nunito SemiBold"/>
                <a:sym typeface="Nunito SemiBold"/>
              </a:rPr>
              <a:t>Cilt ve sayı numarası yayım yılı ve derginin daha önceki sayılarıyla çelişki yaratmamasına dikkat ediniz</a:t>
            </a:r>
            <a:endParaRPr sz="2400" dirty="0">
              <a:latin typeface="Nunito SemiBold"/>
              <a:ea typeface="Nunito SemiBold"/>
              <a:cs typeface="Nunito SemiBold"/>
              <a:sym typeface="Nunito SemiBold"/>
            </a:endParaRPr>
          </a:p>
          <a:p>
            <a:pPr marL="0" marR="0" lvl="0" indent="0" algn="l" rtl="0">
              <a:spcBef>
                <a:spcPts val="0"/>
              </a:spcBef>
              <a:spcAft>
                <a:spcPts val="0"/>
              </a:spcAft>
              <a:buNone/>
            </a:pPr>
            <a:endParaRPr sz="1800" dirty="0">
              <a:solidFill>
                <a:schemeClr val="dk1"/>
              </a:solidFill>
              <a:latin typeface="Nunito SemiBold"/>
              <a:ea typeface="Nunito SemiBold"/>
              <a:cs typeface="Nunito SemiBold"/>
              <a:sym typeface="Nunito SemiBold"/>
            </a:endParaRPr>
          </a:p>
          <a:p>
            <a:pPr marL="457200" marR="0" lvl="0" indent="457200" algn="l" rtl="0">
              <a:spcBef>
                <a:spcPts val="0"/>
              </a:spcBef>
              <a:spcAft>
                <a:spcPts val="0"/>
              </a:spcAft>
              <a:buNone/>
            </a:pPr>
            <a:r>
              <a:rPr lang="tr-TR" sz="1800" b="1" dirty="0">
                <a:solidFill>
                  <a:schemeClr val="dk1"/>
                </a:solidFill>
                <a:latin typeface="Nunito"/>
                <a:ea typeface="Nunito"/>
                <a:cs typeface="Nunito"/>
                <a:sym typeface="Nunito"/>
              </a:rPr>
              <a:t>Özel sayı: </a:t>
            </a:r>
            <a:r>
              <a:rPr lang="tr-TR" sz="1800" dirty="0">
                <a:solidFill>
                  <a:schemeClr val="dk1"/>
                </a:solidFill>
                <a:latin typeface="Nunito SemiBold"/>
                <a:ea typeface="Nunito SemiBold"/>
                <a:cs typeface="Nunito SemiBold"/>
                <a:sym typeface="Nunito SemiBold"/>
              </a:rPr>
              <a:t> Bir kişi ya da konu hakkında</a:t>
            </a:r>
            <a:endParaRPr dirty="0">
              <a:latin typeface="Nunito SemiBold"/>
              <a:ea typeface="Nunito SemiBold"/>
              <a:cs typeface="Nunito SemiBold"/>
              <a:sym typeface="Nunito SemiBold"/>
            </a:endParaRPr>
          </a:p>
          <a:p>
            <a:pPr marL="457200" marR="0" lvl="0" indent="457200" algn="l" rtl="0">
              <a:spcBef>
                <a:spcPts val="0"/>
              </a:spcBef>
              <a:spcAft>
                <a:spcPts val="0"/>
              </a:spcAft>
              <a:buNone/>
            </a:pPr>
            <a:r>
              <a:rPr lang="tr-TR" sz="1800" b="1" dirty="0">
                <a:solidFill>
                  <a:schemeClr val="dk1"/>
                </a:solidFill>
                <a:latin typeface="Nunito"/>
                <a:ea typeface="Nunito"/>
                <a:cs typeface="Nunito"/>
                <a:sym typeface="Nunito"/>
              </a:rPr>
              <a:t>Ek sayı:</a:t>
            </a:r>
            <a:r>
              <a:rPr lang="tr-TR" sz="1800" dirty="0">
                <a:solidFill>
                  <a:schemeClr val="dk1"/>
                </a:solidFill>
                <a:latin typeface="Nunito SemiBold"/>
                <a:ea typeface="Nunito SemiBold"/>
                <a:cs typeface="Nunito SemiBold"/>
                <a:sym typeface="Nunito SemiBold"/>
              </a:rPr>
              <a:t> 	Sempozyum bildirileri gibi</a:t>
            </a:r>
            <a:endParaRPr dirty="0">
              <a:latin typeface="Nunito SemiBold"/>
              <a:ea typeface="Nunito SemiBold"/>
              <a:cs typeface="Nunito SemiBold"/>
              <a:sym typeface="Nunito SemiBold"/>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49" name="Shape 149"/>
          <p:cNvSpPr txBox="1"/>
          <p:nvPr/>
        </p:nvSpPr>
        <p:spPr>
          <a:xfrm>
            <a:off x="462600" y="251225"/>
            <a:ext cx="11266800" cy="1358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Font typeface="Arial"/>
              <a:buNone/>
            </a:pPr>
            <a:r>
              <a:rPr lang="tr-TR" sz="4000">
                <a:solidFill>
                  <a:srgbClr val="A61C00"/>
                </a:solidFill>
                <a:latin typeface="Nunito SemiBold"/>
                <a:ea typeface="Nunito SemiBold"/>
                <a:cs typeface="Nunito SemiBold"/>
                <a:sym typeface="Nunito SemiBold"/>
              </a:rPr>
              <a:t>Sayı Oluştururken Dikkat Edilmesi Gereken Noktalar</a:t>
            </a:r>
            <a:endParaRPr sz="4000">
              <a:solidFill>
                <a:srgbClr val="A61C00"/>
              </a:solidFill>
              <a:latin typeface="Nunito SemiBold"/>
              <a:ea typeface="Nunito SemiBold"/>
              <a:cs typeface="Nunito SemiBold"/>
              <a:sym typeface="Nunito SemiBold"/>
            </a:endParaRPr>
          </a:p>
        </p:txBody>
      </p:sp>
      <p:pic>
        <p:nvPicPr>
          <p:cNvPr id="150" name="Shape 150"/>
          <p:cNvPicPr preferRelativeResize="0"/>
          <p:nvPr/>
        </p:nvPicPr>
        <p:blipFill>
          <a:blip r:embed="rId3">
            <a:alphaModFix/>
          </a:blip>
          <a:stretch>
            <a:fillRect/>
          </a:stretch>
        </p:blipFill>
        <p:spPr>
          <a:xfrm>
            <a:off x="5003000" y="6308050"/>
            <a:ext cx="1444451" cy="476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883550" y="52625"/>
            <a:ext cx="10515600" cy="12972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tr-TR" sz="4000" i="0" u="none" strike="noStrike" cap="none">
                <a:solidFill>
                  <a:srgbClr val="A61C00"/>
                </a:solidFill>
                <a:latin typeface="Nunito SemiBold"/>
                <a:ea typeface="Nunito SemiBold"/>
                <a:cs typeface="Nunito SemiBold"/>
                <a:sym typeface="Nunito SemiBold"/>
              </a:rPr>
              <a:t>İyi mizanpaj makalenin okunurluğunu arttırır, doğru atıf verilmesini sağlar!</a:t>
            </a:r>
            <a:endParaRPr sz="4000" i="0" u="none" strike="noStrike" cap="none">
              <a:solidFill>
                <a:schemeClr val="dk1"/>
              </a:solidFill>
              <a:latin typeface="Nunito SemiBold"/>
              <a:ea typeface="Nunito SemiBold"/>
              <a:cs typeface="Nunito SemiBold"/>
              <a:sym typeface="Nunito SemiBold"/>
            </a:endParaRPr>
          </a:p>
        </p:txBody>
      </p:sp>
      <p:sp>
        <p:nvSpPr>
          <p:cNvPr id="156" name="Shape 156"/>
          <p:cNvSpPr txBox="1">
            <a:spLocks noGrp="1"/>
          </p:cNvSpPr>
          <p:nvPr>
            <p:ph type="body" idx="1"/>
          </p:nvPr>
        </p:nvSpPr>
        <p:spPr>
          <a:xfrm>
            <a:off x="292100" y="1524000"/>
            <a:ext cx="11107200" cy="5058000"/>
          </a:xfrm>
          <a:prstGeom prst="rect">
            <a:avLst/>
          </a:prstGeom>
          <a:noFill/>
          <a:ln>
            <a:noFill/>
          </a:ln>
        </p:spPr>
        <p:txBody>
          <a:bodyPr spcFirstLastPara="1" wrap="square" lIns="91425" tIns="45700" rIns="91425" bIns="45700" anchor="t" anchorCtr="0">
            <a:noAutofit/>
          </a:bodyPr>
          <a:lstStyle/>
          <a:p>
            <a:pPr marL="0" indent="0">
              <a:lnSpc>
                <a:spcPct val="70000"/>
              </a:lnSpc>
              <a:buClr>
                <a:schemeClr val="dk1"/>
              </a:buClr>
              <a:buSzPts val="2062"/>
              <a:buFont typeface="Arial"/>
              <a:buNone/>
            </a:pPr>
            <a:r>
              <a:rPr lang="tr-TR" sz="1812" b="1" dirty="0" err="1">
                <a:latin typeface="Nunito"/>
                <a:ea typeface="Nunito"/>
                <a:cs typeface="Nunito"/>
                <a:sym typeface="Nunito"/>
              </a:rPr>
              <a:t>Wos</a:t>
            </a:r>
            <a:r>
              <a:rPr lang="tr-TR" sz="1812" b="1" dirty="0">
                <a:latin typeface="Nunito"/>
                <a:ea typeface="Nunito"/>
                <a:cs typeface="Nunito"/>
                <a:sym typeface="Nunito"/>
              </a:rPr>
              <a:t> öneriyor</a:t>
            </a:r>
            <a:endParaRPr sz="1812" b="1" dirty="0">
              <a:latin typeface="Nunito"/>
              <a:ea typeface="Nunito"/>
              <a:cs typeface="Nunito"/>
              <a:sym typeface="Nunito"/>
            </a:endParaRPr>
          </a:p>
          <a:p>
            <a:pPr marL="457200" indent="-349250">
              <a:lnSpc>
                <a:spcPct val="70000"/>
              </a:lnSpc>
              <a:buClr>
                <a:srgbClr val="A61C00"/>
              </a:buClr>
              <a:buSzPts val="1900"/>
              <a:buFont typeface="Nunito SemiBold"/>
              <a:buChar char="•"/>
            </a:pPr>
            <a:r>
              <a:rPr lang="tr-TR" sz="1900" dirty="0">
                <a:latin typeface="Nunito SemiBold" panose="020B0604020202020204" charset="-94"/>
                <a:ea typeface="Nunito"/>
                <a:cs typeface="Nunito"/>
                <a:sym typeface="Nunito SemiBold"/>
              </a:rPr>
              <a:t>Dergi ismi </a:t>
            </a:r>
            <a:endParaRPr sz="1900" dirty="0">
              <a:latin typeface="Nunito SemiBold" panose="020B0604020202020204" charset="-94"/>
              <a:ea typeface="Nunito"/>
              <a:cs typeface="Nunito"/>
              <a:sym typeface="Nunito SemiBold"/>
            </a:endParaRPr>
          </a:p>
          <a:p>
            <a:pPr marL="457200" indent="-349250">
              <a:lnSpc>
                <a:spcPct val="70000"/>
              </a:lnSpc>
              <a:buClr>
                <a:srgbClr val="A61C00"/>
              </a:buClr>
              <a:buSzPts val="1900"/>
              <a:buFont typeface="Nunito SemiBold"/>
              <a:buChar char="•"/>
            </a:pPr>
            <a:r>
              <a:rPr lang="tr-TR" sz="1900" dirty="0">
                <a:latin typeface="Nunito SemiBold" panose="020B0604020202020204" charset="-94"/>
                <a:ea typeface="Nunito"/>
                <a:cs typeface="Nunito"/>
                <a:sym typeface="Nunito SemiBold"/>
              </a:rPr>
              <a:t>Yayımlandığı yıl </a:t>
            </a:r>
            <a:endParaRPr sz="1900" dirty="0">
              <a:latin typeface="Nunito SemiBold" panose="020B0604020202020204" charset="-94"/>
              <a:ea typeface="Nunito"/>
              <a:cs typeface="Nunito"/>
              <a:sym typeface="Nunito SemiBold"/>
            </a:endParaRPr>
          </a:p>
          <a:p>
            <a:pPr marL="457200" indent="-349250">
              <a:lnSpc>
                <a:spcPct val="70000"/>
              </a:lnSpc>
              <a:buClr>
                <a:srgbClr val="A61C00"/>
              </a:buClr>
              <a:buSzPts val="1900"/>
              <a:buFont typeface="Nunito SemiBold"/>
              <a:buChar char="•"/>
            </a:pPr>
            <a:r>
              <a:rPr lang="tr-TR" sz="1900" dirty="0">
                <a:latin typeface="Nunito SemiBold" panose="020B0604020202020204" charset="-94"/>
                <a:ea typeface="Nunito"/>
                <a:cs typeface="Nunito"/>
                <a:sym typeface="Nunito SemiBold"/>
              </a:rPr>
              <a:t>Cilt ve/veya sayı numarası (varsa) </a:t>
            </a:r>
            <a:endParaRPr sz="1900" dirty="0">
              <a:latin typeface="Nunito SemiBold" panose="020B0604020202020204" charset="-94"/>
              <a:ea typeface="Nunito"/>
              <a:cs typeface="Nunito"/>
              <a:sym typeface="Nunito SemiBold"/>
            </a:endParaRPr>
          </a:p>
          <a:p>
            <a:pPr marL="457200" indent="-349250">
              <a:lnSpc>
                <a:spcPct val="70000"/>
              </a:lnSpc>
              <a:buClr>
                <a:srgbClr val="A61C00"/>
              </a:buClr>
              <a:buSzPts val="1900"/>
              <a:buFont typeface="Nunito SemiBold"/>
              <a:buChar char="•"/>
            </a:pPr>
            <a:r>
              <a:rPr lang="tr-TR" sz="1900" dirty="0">
                <a:latin typeface="Nunito SemiBold" panose="020B0604020202020204" charset="-94"/>
                <a:ea typeface="Nunito"/>
                <a:cs typeface="Nunito"/>
                <a:sym typeface="Nunito SemiBold"/>
              </a:rPr>
              <a:t>Makale başlığı </a:t>
            </a:r>
            <a:endParaRPr sz="1900" dirty="0">
              <a:latin typeface="Nunito SemiBold" panose="020B0604020202020204" charset="-94"/>
              <a:ea typeface="Nunito"/>
              <a:cs typeface="Nunito"/>
              <a:sym typeface="Nunito SemiBold"/>
            </a:endParaRPr>
          </a:p>
          <a:p>
            <a:pPr marL="457200" indent="-349250">
              <a:lnSpc>
                <a:spcPct val="70000"/>
              </a:lnSpc>
              <a:buClr>
                <a:srgbClr val="A61C00"/>
              </a:buClr>
              <a:buSzPts val="1900"/>
              <a:buFont typeface="Nunito SemiBold"/>
              <a:buChar char="•"/>
            </a:pPr>
            <a:r>
              <a:rPr lang="tr-TR" sz="1900" dirty="0">
                <a:latin typeface="Nunito SemiBold" panose="020B0604020202020204" charset="-94"/>
                <a:ea typeface="Nunito"/>
                <a:cs typeface="Nunito"/>
                <a:sym typeface="Nunito SemiBold"/>
              </a:rPr>
              <a:t>Sayfa numarası, makale numarası, DOI gibi makaleye yönelik tüm tanımlayıcılar</a:t>
            </a:r>
            <a:endParaRPr sz="1900" dirty="0">
              <a:latin typeface="Nunito SemiBold" panose="020B0604020202020204" charset="-94"/>
              <a:ea typeface="Nunito"/>
              <a:cs typeface="Nunito"/>
              <a:sym typeface="Nunito SemiBold"/>
            </a:endParaRPr>
          </a:p>
          <a:p>
            <a:pPr marL="457200" indent="-343693">
              <a:lnSpc>
                <a:spcPct val="70000"/>
              </a:lnSpc>
              <a:buClr>
                <a:srgbClr val="A61C00"/>
              </a:buClr>
              <a:buSzPts val="1813"/>
              <a:buFont typeface="Nunito SemiBold"/>
              <a:buChar char="•"/>
            </a:pPr>
            <a:r>
              <a:rPr lang="tr-TR" sz="1900" dirty="0">
                <a:latin typeface="Nunito SemiBold" panose="020B0604020202020204" charset="-94"/>
                <a:ea typeface="Nunito"/>
                <a:cs typeface="Nunito"/>
                <a:sym typeface="Nunito SemiBold"/>
              </a:rPr>
              <a:t>Yazar isimleri ve adresleri  </a:t>
            </a:r>
            <a:endParaRPr sz="1900" dirty="0">
              <a:latin typeface="Nunito SemiBold" panose="020B0604020202020204" charset="-94"/>
              <a:ea typeface="Nunito"/>
              <a:cs typeface="Nunito"/>
              <a:sym typeface="Nunito SemiBold"/>
            </a:endParaRPr>
          </a:p>
          <a:p>
            <a:pPr marL="0" marR="0" lvl="0" indent="0" algn="l" rtl="0">
              <a:lnSpc>
                <a:spcPct val="70000"/>
              </a:lnSpc>
              <a:spcBef>
                <a:spcPts val="1000"/>
              </a:spcBef>
              <a:spcAft>
                <a:spcPts val="0"/>
              </a:spcAft>
              <a:buClr>
                <a:schemeClr val="dk1"/>
              </a:buClr>
              <a:buSzPts val="1812"/>
              <a:buFont typeface="Arial"/>
              <a:buNone/>
            </a:pPr>
            <a:endParaRPr sz="1812" i="0" u="none" strike="noStrike" cap="none" dirty="0">
              <a:solidFill>
                <a:schemeClr val="dk1"/>
              </a:solidFill>
              <a:latin typeface="Nunito SemiBold"/>
              <a:ea typeface="Nunito SemiBold"/>
              <a:cs typeface="Nunito SemiBold"/>
              <a:sym typeface="Nunito SemiBold"/>
            </a:endParaRPr>
          </a:p>
          <a:p>
            <a:pPr marL="0" marR="0" lvl="0" indent="0" algn="l" rtl="0">
              <a:lnSpc>
                <a:spcPct val="70000"/>
              </a:lnSpc>
              <a:spcBef>
                <a:spcPts val="1000"/>
              </a:spcBef>
              <a:spcAft>
                <a:spcPts val="0"/>
              </a:spcAft>
              <a:buClr>
                <a:schemeClr val="dk1"/>
              </a:buClr>
              <a:buSzPts val="1812"/>
              <a:buFont typeface="Arial"/>
              <a:buNone/>
            </a:pPr>
            <a:r>
              <a:rPr lang="tr-TR" sz="1812" b="1" i="0" u="none" strike="noStrike" cap="none" dirty="0">
                <a:solidFill>
                  <a:schemeClr val="dk1"/>
                </a:solidFill>
                <a:latin typeface="Nunito"/>
                <a:ea typeface="Nunito"/>
                <a:cs typeface="Nunito"/>
                <a:sym typeface="Nunito"/>
              </a:rPr>
              <a:t>Ek olarak</a:t>
            </a:r>
            <a:endParaRPr sz="1812" b="1" i="0" u="none" strike="noStrike" cap="none" dirty="0">
              <a:solidFill>
                <a:schemeClr val="dk1"/>
              </a:solidFill>
              <a:latin typeface="Nunito"/>
              <a:ea typeface="Nunito"/>
              <a:cs typeface="Nunito"/>
              <a:sym typeface="Nunito"/>
            </a:endParaRPr>
          </a:p>
          <a:p>
            <a:pPr lvl="0" indent="-342900">
              <a:lnSpc>
                <a:spcPct val="70000"/>
              </a:lnSpc>
              <a:buClr>
                <a:srgbClr val="A61C00"/>
              </a:buClr>
              <a:buSzPts val="1900"/>
              <a:buFont typeface="Nunito SemiBold"/>
              <a:buChar char="•"/>
            </a:pPr>
            <a:r>
              <a:rPr lang="tr-TR" sz="1900" dirty="0">
                <a:latin typeface="Nunito SemiBold" panose="020B0604020202020204" charset="-94"/>
                <a:ea typeface="Nunito"/>
                <a:cs typeface="Nunito"/>
                <a:sym typeface="Nunito SemiBold"/>
              </a:rPr>
              <a:t>ORCID</a:t>
            </a:r>
            <a:endParaRPr sz="1900" dirty="0">
              <a:latin typeface="Nunito SemiBold" panose="020B0604020202020204" charset="-94"/>
              <a:ea typeface="Nunito"/>
              <a:cs typeface="Nunito"/>
              <a:sym typeface="Nunito SemiBold"/>
            </a:endParaRPr>
          </a:p>
          <a:p>
            <a:pPr lvl="0" indent="-342900">
              <a:lnSpc>
                <a:spcPct val="70000"/>
              </a:lnSpc>
              <a:buClr>
                <a:srgbClr val="A61C00"/>
              </a:buClr>
              <a:buSzPts val="1900"/>
              <a:buFont typeface="Nunito SemiBold"/>
              <a:buChar char="•"/>
            </a:pPr>
            <a:r>
              <a:rPr lang="tr-TR" sz="1900" dirty="0">
                <a:latin typeface="Nunito SemiBold" panose="020B0604020202020204" charset="-94"/>
                <a:ea typeface="Nunito"/>
                <a:cs typeface="Nunito"/>
                <a:sym typeface="Nunito SemiBold"/>
              </a:rPr>
              <a:t>Makale türü</a:t>
            </a:r>
            <a:endParaRPr sz="1900" dirty="0">
              <a:latin typeface="Nunito SemiBold" panose="020B0604020202020204" charset="-94"/>
              <a:ea typeface="Nunito"/>
              <a:cs typeface="Nunito"/>
              <a:sym typeface="Nunito SemiBold"/>
            </a:endParaRPr>
          </a:p>
          <a:p>
            <a:pPr lvl="0" indent="-342900">
              <a:lnSpc>
                <a:spcPct val="70000"/>
              </a:lnSpc>
              <a:buClr>
                <a:srgbClr val="A61C00"/>
              </a:buClr>
              <a:buSzPts val="1900"/>
              <a:buFont typeface="Nunito SemiBold"/>
              <a:buChar char="•"/>
            </a:pPr>
            <a:r>
              <a:rPr lang="tr-TR" sz="1900" dirty="0">
                <a:latin typeface="Nunito SemiBold" panose="020B0604020202020204" charset="-94"/>
                <a:ea typeface="Nunito"/>
                <a:cs typeface="Nunito"/>
                <a:sym typeface="Nunito SemiBold"/>
              </a:rPr>
              <a:t>Makale gönderimi / düzeltme / kabul tarihi</a:t>
            </a:r>
            <a:endParaRPr sz="1900" dirty="0">
              <a:latin typeface="Nunito SemiBold" panose="020B0604020202020204" charset="-94"/>
              <a:ea typeface="Nunito"/>
              <a:cs typeface="Nunito"/>
              <a:sym typeface="Nunito SemiBold"/>
            </a:endParaRPr>
          </a:p>
          <a:p>
            <a:pPr lvl="0" indent="-342900">
              <a:lnSpc>
                <a:spcPct val="70000"/>
              </a:lnSpc>
              <a:buClr>
                <a:srgbClr val="A61C00"/>
              </a:buClr>
              <a:buSzPts val="1900"/>
              <a:buFont typeface="Nunito SemiBold"/>
              <a:buChar char="•"/>
            </a:pPr>
            <a:r>
              <a:rPr lang="tr-TR" sz="1900" dirty="0">
                <a:latin typeface="Nunito SemiBold" panose="020B0604020202020204" charset="-94"/>
                <a:ea typeface="Nunito"/>
                <a:cs typeface="Nunito"/>
                <a:sym typeface="Nunito SemiBold"/>
              </a:rPr>
              <a:t>Makalenin atıf olarak nasıl gösterileceği bilgisi</a:t>
            </a:r>
            <a:endParaRPr sz="1900" dirty="0">
              <a:latin typeface="Nunito SemiBold" panose="020B0604020202020204" charset="-94"/>
              <a:ea typeface="Nunito"/>
              <a:cs typeface="Nunito"/>
              <a:sym typeface="Nunito SemiBold"/>
            </a:endParaRPr>
          </a:p>
          <a:p>
            <a:pPr marL="228600" marR="0" lvl="0" indent="-117475" algn="l" rtl="0">
              <a:lnSpc>
                <a:spcPct val="70000"/>
              </a:lnSpc>
              <a:spcBef>
                <a:spcPts val="1000"/>
              </a:spcBef>
              <a:spcAft>
                <a:spcPts val="0"/>
              </a:spcAft>
              <a:buClr>
                <a:schemeClr val="dk1"/>
              </a:buClr>
              <a:buSzPts val="1750"/>
              <a:buFont typeface="Arial"/>
              <a:buNone/>
            </a:pPr>
            <a:endParaRPr sz="1750" b="0" i="1" u="none" strike="noStrike" cap="none" dirty="0">
              <a:solidFill>
                <a:schemeClr val="dk1"/>
              </a:solidFill>
              <a:latin typeface="Calibri"/>
              <a:ea typeface="Calibri"/>
              <a:cs typeface="Calibri"/>
              <a:sym typeface="Calibri"/>
            </a:endParaRPr>
          </a:p>
        </p:txBody>
      </p:sp>
      <p:pic>
        <p:nvPicPr>
          <p:cNvPr id="157" name="Shape 157"/>
          <p:cNvPicPr preferRelativeResize="0"/>
          <p:nvPr/>
        </p:nvPicPr>
        <p:blipFill>
          <a:blip r:embed="rId3">
            <a:alphaModFix/>
          </a:blip>
          <a:stretch>
            <a:fillRect/>
          </a:stretch>
        </p:blipFill>
        <p:spPr>
          <a:xfrm>
            <a:off x="5003000" y="6308050"/>
            <a:ext cx="1444451" cy="476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6">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6">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6">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65125" y="0"/>
            <a:ext cx="12126900" cy="7992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tr-TR" sz="2800" i="0" u="none" strike="noStrike" cap="none">
                <a:solidFill>
                  <a:srgbClr val="A61C00"/>
                </a:solidFill>
                <a:latin typeface="Nunito SemiBold"/>
                <a:ea typeface="Nunito SemiBold"/>
                <a:cs typeface="Nunito SemiBold"/>
                <a:sym typeface="Nunito SemiBold"/>
              </a:rPr>
              <a:t>İyi mizanpaj makalenin okunurluğunu arttırır, doğru atıf verilmesini sağlar!</a:t>
            </a:r>
            <a:endParaRPr sz="2800" i="0" u="none" strike="noStrike" cap="none">
              <a:solidFill>
                <a:srgbClr val="A61C00"/>
              </a:solidFill>
              <a:latin typeface="Nunito SemiBold"/>
              <a:ea typeface="Nunito SemiBold"/>
              <a:cs typeface="Nunito SemiBold"/>
              <a:sym typeface="Nunito SemiBold"/>
            </a:endParaRPr>
          </a:p>
        </p:txBody>
      </p:sp>
      <p:pic>
        <p:nvPicPr>
          <p:cNvPr id="163" name="Shape 163"/>
          <p:cNvPicPr preferRelativeResize="0"/>
          <p:nvPr/>
        </p:nvPicPr>
        <p:blipFill rotWithShape="1">
          <a:blip r:embed="rId3">
            <a:alphaModFix/>
          </a:blip>
          <a:srcRect/>
          <a:stretch/>
        </p:blipFill>
        <p:spPr>
          <a:xfrm>
            <a:off x="7967750" y="799075"/>
            <a:ext cx="4647069" cy="6058925"/>
          </a:xfrm>
          <a:prstGeom prst="rect">
            <a:avLst/>
          </a:prstGeom>
          <a:noFill/>
          <a:ln>
            <a:noFill/>
          </a:ln>
        </p:spPr>
      </p:pic>
      <p:pic>
        <p:nvPicPr>
          <p:cNvPr id="164" name="Shape 164"/>
          <p:cNvPicPr preferRelativeResize="0"/>
          <p:nvPr/>
        </p:nvPicPr>
        <p:blipFill rotWithShape="1">
          <a:blip r:embed="rId4">
            <a:alphaModFix/>
          </a:blip>
          <a:srcRect/>
          <a:stretch/>
        </p:blipFill>
        <p:spPr>
          <a:xfrm>
            <a:off x="0" y="799069"/>
            <a:ext cx="3986701" cy="5930150"/>
          </a:xfrm>
          <a:prstGeom prst="rect">
            <a:avLst/>
          </a:prstGeom>
          <a:noFill/>
          <a:ln>
            <a:noFill/>
          </a:ln>
        </p:spPr>
      </p:pic>
      <p:pic>
        <p:nvPicPr>
          <p:cNvPr id="165" name="Shape 165"/>
          <p:cNvPicPr preferRelativeResize="0"/>
          <p:nvPr/>
        </p:nvPicPr>
        <p:blipFill rotWithShape="1">
          <a:blip r:embed="rId5">
            <a:alphaModFix/>
          </a:blip>
          <a:srcRect/>
          <a:stretch/>
        </p:blipFill>
        <p:spPr>
          <a:xfrm>
            <a:off x="3867150" y="799075"/>
            <a:ext cx="4457700" cy="6002525"/>
          </a:xfrm>
          <a:prstGeom prst="rect">
            <a:avLst/>
          </a:prstGeom>
          <a:noFill/>
          <a:ln>
            <a:noFill/>
          </a:ln>
        </p:spPr>
      </p:pic>
      <p:sp>
        <p:nvSpPr>
          <p:cNvPr id="166" name="Shape 166"/>
          <p:cNvSpPr/>
          <p:nvPr/>
        </p:nvSpPr>
        <p:spPr>
          <a:xfrm rot="2464890">
            <a:off x="200699" y="5898055"/>
            <a:ext cx="424441" cy="280087"/>
          </a:xfrm>
          <a:prstGeom prst="righ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7" name="Shape 167"/>
          <p:cNvSpPr/>
          <p:nvPr/>
        </p:nvSpPr>
        <p:spPr>
          <a:xfrm rot="2464890">
            <a:off x="6976716" y="1000662"/>
            <a:ext cx="424441" cy="280087"/>
          </a:xfrm>
          <a:prstGeom prst="righ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8" name="Shape 168"/>
          <p:cNvSpPr/>
          <p:nvPr/>
        </p:nvSpPr>
        <p:spPr>
          <a:xfrm rot="2464890">
            <a:off x="9828892" y="5947481"/>
            <a:ext cx="424441" cy="280087"/>
          </a:xfrm>
          <a:prstGeom prst="righ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356550" y="0"/>
            <a:ext cx="11469300" cy="997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400"/>
              <a:buFont typeface="Calibri"/>
              <a:buNone/>
            </a:pPr>
            <a:r>
              <a:rPr lang="tr-TR" sz="2900">
                <a:solidFill>
                  <a:srgbClr val="A61C00"/>
                </a:solidFill>
                <a:latin typeface="Nunito SemiBold"/>
                <a:ea typeface="Nunito SemiBold"/>
                <a:cs typeface="Nunito SemiBold"/>
                <a:sym typeface="Nunito SemiBold"/>
              </a:rPr>
              <a:t>İyi mizanpaj makalenin okunurluğunu arttırır, doğru atıf verilmesini sağlar!</a:t>
            </a:r>
            <a:endParaRPr sz="2400">
              <a:latin typeface="Nunito SemiBold"/>
              <a:ea typeface="Nunito SemiBold"/>
              <a:cs typeface="Nunito SemiBold"/>
              <a:sym typeface="Nunito SemiBold"/>
            </a:endParaRPr>
          </a:p>
        </p:txBody>
      </p:sp>
      <p:pic>
        <p:nvPicPr>
          <p:cNvPr id="174" name="Shape 174"/>
          <p:cNvPicPr preferRelativeResize="0"/>
          <p:nvPr/>
        </p:nvPicPr>
        <p:blipFill rotWithShape="1">
          <a:blip r:embed="rId3">
            <a:alphaModFix/>
          </a:blip>
          <a:srcRect/>
          <a:stretch/>
        </p:blipFill>
        <p:spPr>
          <a:xfrm>
            <a:off x="1456884" y="1056692"/>
            <a:ext cx="4341342" cy="5093877"/>
          </a:xfrm>
          <a:prstGeom prst="rect">
            <a:avLst/>
          </a:prstGeom>
          <a:noFill/>
          <a:ln>
            <a:noFill/>
          </a:ln>
        </p:spPr>
      </p:pic>
      <p:pic>
        <p:nvPicPr>
          <p:cNvPr id="175" name="Shape 175"/>
          <p:cNvPicPr preferRelativeResize="0">
            <a:picLocks noGrp="1"/>
          </p:cNvPicPr>
          <p:nvPr>
            <p:ph type="body" idx="1"/>
          </p:nvPr>
        </p:nvPicPr>
        <p:blipFill rotWithShape="1">
          <a:blip r:embed="rId4">
            <a:alphaModFix/>
          </a:blip>
          <a:srcRect/>
          <a:stretch/>
        </p:blipFill>
        <p:spPr>
          <a:xfrm>
            <a:off x="6560801" y="1114942"/>
            <a:ext cx="4402500" cy="4977300"/>
          </a:xfrm>
          <a:prstGeom prst="rect">
            <a:avLst/>
          </a:prstGeom>
          <a:noFill/>
          <a:ln>
            <a:noFill/>
          </a:ln>
        </p:spPr>
      </p:pic>
      <p:sp>
        <p:nvSpPr>
          <p:cNvPr id="176" name="Shape 176"/>
          <p:cNvSpPr/>
          <p:nvPr/>
        </p:nvSpPr>
        <p:spPr>
          <a:xfrm>
            <a:off x="1456909" y="1056629"/>
            <a:ext cx="4341300" cy="50940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Shape 177"/>
          <p:cNvSpPr/>
          <p:nvPr/>
        </p:nvSpPr>
        <p:spPr>
          <a:xfrm>
            <a:off x="6566643" y="1056629"/>
            <a:ext cx="4390800" cy="50940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8" name="Shape 178"/>
          <p:cNvPicPr preferRelativeResize="0"/>
          <p:nvPr/>
        </p:nvPicPr>
        <p:blipFill>
          <a:blip r:embed="rId5">
            <a:alphaModFix/>
          </a:blip>
          <a:stretch>
            <a:fillRect/>
          </a:stretch>
        </p:blipFill>
        <p:spPr>
          <a:xfrm>
            <a:off x="5003000" y="6308050"/>
            <a:ext cx="1444451" cy="476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02025" y="83175"/>
            <a:ext cx="11533200" cy="979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400"/>
              <a:buFont typeface="Calibri"/>
              <a:buNone/>
            </a:pPr>
            <a:r>
              <a:rPr lang="tr-TR" sz="2900">
                <a:solidFill>
                  <a:srgbClr val="A61C00"/>
                </a:solidFill>
                <a:latin typeface="Nunito SemiBold"/>
                <a:ea typeface="Nunito SemiBold"/>
                <a:cs typeface="Nunito SemiBold"/>
                <a:sym typeface="Nunito SemiBold"/>
              </a:rPr>
              <a:t>İyi mizanpaj makalenin okunurluğunu arttırır, doğru atıf verilmesini sağlar!</a:t>
            </a:r>
            <a:endParaRPr sz="2400">
              <a:latin typeface="Nunito SemiBold"/>
              <a:ea typeface="Nunito SemiBold"/>
              <a:cs typeface="Nunito SemiBold"/>
              <a:sym typeface="Nunito SemiBold"/>
            </a:endParaRPr>
          </a:p>
        </p:txBody>
      </p:sp>
      <p:pic>
        <p:nvPicPr>
          <p:cNvPr id="184" name="Shape 184"/>
          <p:cNvPicPr preferRelativeResize="0"/>
          <p:nvPr/>
        </p:nvPicPr>
        <p:blipFill rotWithShape="1">
          <a:blip r:embed="rId3">
            <a:alphaModFix/>
          </a:blip>
          <a:srcRect/>
          <a:stretch/>
        </p:blipFill>
        <p:spPr>
          <a:xfrm>
            <a:off x="6933927" y="746007"/>
            <a:ext cx="5258068" cy="6858001"/>
          </a:xfrm>
          <a:prstGeom prst="rect">
            <a:avLst/>
          </a:prstGeom>
          <a:noFill/>
          <a:ln>
            <a:noFill/>
          </a:ln>
        </p:spPr>
      </p:pic>
      <p:pic>
        <p:nvPicPr>
          <p:cNvPr id="185" name="Shape 185"/>
          <p:cNvPicPr preferRelativeResize="0"/>
          <p:nvPr/>
        </p:nvPicPr>
        <p:blipFill>
          <a:blip r:embed="rId4">
            <a:alphaModFix/>
          </a:blip>
          <a:stretch>
            <a:fillRect/>
          </a:stretch>
        </p:blipFill>
        <p:spPr>
          <a:xfrm>
            <a:off x="5003000" y="6308050"/>
            <a:ext cx="1444451" cy="476350"/>
          </a:xfrm>
          <a:prstGeom prst="rect">
            <a:avLst/>
          </a:prstGeom>
          <a:noFill/>
          <a:ln>
            <a:noFill/>
          </a:ln>
        </p:spPr>
      </p:pic>
      <p:pic>
        <p:nvPicPr>
          <p:cNvPr id="186" name="Shape 186"/>
          <p:cNvPicPr preferRelativeResize="0"/>
          <p:nvPr/>
        </p:nvPicPr>
        <p:blipFill>
          <a:blip r:embed="rId5">
            <a:alphaModFix/>
          </a:blip>
          <a:stretch>
            <a:fillRect/>
          </a:stretch>
        </p:blipFill>
        <p:spPr>
          <a:xfrm>
            <a:off x="-2" y="1187825"/>
            <a:ext cx="6924050" cy="56701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838200" y="83150"/>
            <a:ext cx="10515600" cy="6426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Calibri"/>
              <a:buNone/>
            </a:pPr>
            <a:r>
              <a:rPr lang="tr-TR" sz="3600" i="0" u="none" strike="noStrike" cap="none">
                <a:solidFill>
                  <a:srgbClr val="A61C00"/>
                </a:solidFill>
                <a:latin typeface="Nunito SemiBold"/>
                <a:ea typeface="Nunito SemiBold"/>
                <a:cs typeface="Nunito SemiBold"/>
                <a:sym typeface="Nunito SemiBold"/>
              </a:rPr>
              <a:t>Makale Değerlendirme Formu (Hakem Formu)</a:t>
            </a:r>
            <a:endParaRPr sz="3600" i="0" u="none" strike="noStrike" cap="none">
              <a:solidFill>
                <a:srgbClr val="A61C00"/>
              </a:solidFill>
              <a:latin typeface="Nunito SemiBold"/>
              <a:ea typeface="Nunito SemiBold"/>
              <a:cs typeface="Nunito SemiBold"/>
              <a:sym typeface="Nunito SemiBold"/>
            </a:endParaRPr>
          </a:p>
        </p:txBody>
      </p:sp>
      <p:pic>
        <p:nvPicPr>
          <p:cNvPr id="192" name="Shape 192"/>
          <p:cNvPicPr preferRelativeResize="0"/>
          <p:nvPr/>
        </p:nvPicPr>
        <p:blipFill rotWithShape="1">
          <a:blip r:embed="rId3">
            <a:alphaModFix/>
          </a:blip>
          <a:srcRect/>
          <a:stretch/>
        </p:blipFill>
        <p:spPr>
          <a:xfrm>
            <a:off x="-2" y="669530"/>
            <a:ext cx="5578278" cy="6231924"/>
          </a:xfrm>
          <a:prstGeom prst="rect">
            <a:avLst/>
          </a:prstGeom>
          <a:noFill/>
          <a:ln>
            <a:noFill/>
          </a:ln>
        </p:spPr>
      </p:pic>
      <p:pic>
        <p:nvPicPr>
          <p:cNvPr id="193" name="Shape 193"/>
          <p:cNvPicPr preferRelativeResize="0"/>
          <p:nvPr/>
        </p:nvPicPr>
        <p:blipFill rotWithShape="1">
          <a:blip r:embed="rId4">
            <a:alphaModFix/>
          </a:blip>
          <a:srcRect/>
          <a:stretch/>
        </p:blipFill>
        <p:spPr>
          <a:xfrm>
            <a:off x="5750845" y="1325311"/>
            <a:ext cx="6441154" cy="5013394"/>
          </a:xfrm>
          <a:prstGeom prst="rect">
            <a:avLst/>
          </a:prstGeom>
          <a:noFill/>
          <a:ln>
            <a:noFill/>
          </a:ln>
        </p:spPr>
      </p:pic>
      <p:pic>
        <p:nvPicPr>
          <p:cNvPr id="194" name="Shape 194"/>
          <p:cNvPicPr preferRelativeResize="0"/>
          <p:nvPr/>
        </p:nvPicPr>
        <p:blipFill rotWithShape="1">
          <a:blip r:embed="rId5">
            <a:alphaModFix/>
          </a:blip>
          <a:srcRect/>
          <a:stretch/>
        </p:blipFill>
        <p:spPr>
          <a:xfrm>
            <a:off x="10996411" y="174906"/>
            <a:ext cx="928947" cy="920727"/>
          </a:xfrm>
          <a:prstGeom prst="rect">
            <a:avLst/>
          </a:prstGeom>
          <a:noFill/>
          <a:ln>
            <a:noFill/>
          </a:ln>
        </p:spPr>
      </p:pic>
      <p:pic>
        <p:nvPicPr>
          <p:cNvPr id="195" name="Shape 195"/>
          <p:cNvPicPr preferRelativeResize="0"/>
          <p:nvPr/>
        </p:nvPicPr>
        <p:blipFill>
          <a:blip r:embed="rId6">
            <a:alphaModFix/>
          </a:blip>
          <a:stretch>
            <a:fillRect/>
          </a:stretch>
        </p:blipFill>
        <p:spPr>
          <a:xfrm>
            <a:off x="5003000" y="6308050"/>
            <a:ext cx="1444451" cy="4763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765209" y="109131"/>
            <a:ext cx="10515600" cy="4503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240"/>
              <a:buFont typeface="Calibri"/>
              <a:buNone/>
            </a:pPr>
            <a:r>
              <a:rPr lang="tr-TR" sz="3240" i="0" u="none" strike="noStrike" cap="none">
                <a:solidFill>
                  <a:srgbClr val="A61C00"/>
                </a:solidFill>
                <a:latin typeface="Nunito SemiBold"/>
                <a:ea typeface="Nunito SemiBold"/>
                <a:cs typeface="Nunito SemiBold"/>
                <a:sym typeface="Nunito SemiBold"/>
              </a:rPr>
              <a:t>Makale Değerlendirme Formu (Hakem Formu)</a:t>
            </a:r>
            <a:endParaRPr sz="3240" i="0" u="none" strike="noStrike" cap="none">
              <a:solidFill>
                <a:srgbClr val="A61C00"/>
              </a:solidFill>
              <a:latin typeface="Nunito SemiBold"/>
              <a:ea typeface="Nunito SemiBold"/>
              <a:cs typeface="Nunito SemiBold"/>
              <a:sym typeface="Nunito SemiBold"/>
            </a:endParaRPr>
          </a:p>
        </p:txBody>
      </p:sp>
      <p:pic>
        <p:nvPicPr>
          <p:cNvPr id="201" name="Shape 201"/>
          <p:cNvPicPr preferRelativeResize="0"/>
          <p:nvPr/>
        </p:nvPicPr>
        <p:blipFill rotWithShape="1">
          <a:blip r:embed="rId3">
            <a:alphaModFix/>
          </a:blip>
          <a:srcRect/>
          <a:stretch/>
        </p:blipFill>
        <p:spPr>
          <a:xfrm>
            <a:off x="195791" y="716692"/>
            <a:ext cx="5563862" cy="5852985"/>
          </a:xfrm>
          <a:prstGeom prst="rect">
            <a:avLst/>
          </a:prstGeom>
          <a:noFill/>
          <a:ln>
            <a:noFill/>
          </a:ln>
        </p:spPr>
      </p:pic>
      <p:pic>
        <p:nvPicPr>
          <p:cNvPr id="202" name="Shape 202"/>
          <p:cNvPicPr preferRelativeResize="0"/>
          <p:nvPr/>
        </p:nvPicPr>
        <p:blipFill rotWithShape="1">
          <a:blip r:embed="rId4">
            <a:alphaModFix/>
          </a:blip>
          <a:srcRect/>
          <a:stretch/>
        </p:blipFill>
        <p:spPr>
          <a:xfrm>
            <a:off x="6023009" y="716692"/>
            <a:ext cx="5973200" cy="5852985"/>
          </a:xfrm>
          <a:prstGeom prst="rect">
            <a:avLst/>
          </a:prstGeom>
          <a:noFill/>
          <a:ln>
            <a:noFill/>
          </a:ln>
        </p:spPr>
      </p:pic>
      <p:pic>
        <p:nvPicPr>
          <p:cNvPr id="203" name="Shape 203"/>
          <p:cNvPicPr preferRelativeResize="0"/>
          <p:nvPr/>
        </p:nvPicPr>
        <p:blipFill rotWithShape="1">
          <a:blip r:embed="rId5">
            <a:alphaModFix/>
          </a:blip>
          <a:srcRect/>
          <a:stretch/>
        </p:blipFill>
        <p:spPr>
          <a:xfrm rot="10800000">
            <a:off x="10850886" y="-26544"/>
            <a:ext cx="928947" cy="920727"/>
          </a:xfrm>
          <a:prstGeom prst="rect">
            <a:avLst/>
          </a:prstGeom>
          <a:noFill/>
          <a:ln>
            <a:noFill/>
          </a:ln>
        </p:spPr>
      </p:pic>
      <p:pic>
        <p:nvPicPr>
          <p:cNvPr id="204" name="Shape 204"/>
          <p:cNvPicPr preferRelativeResize="0"/>
          <p:nvPr/>
        </p:nvPicPr>
        <p:blipFill>
          <a:blip r:embed="rId6">
            <a:alphaModFix/>
          </a:blip>
          <a:stretch>
            <a:fillRect/>
          </a:stretch>
        </p:blipFill>
        <p:spPr>
          <a:xfrm>
            <a:off x="5003000" y="6308050"/>
            <a:ext cx="1444451" cy="476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838200" y="67351"/>
            <a:ext cx="10515600" cy="5823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240"/>
              <a:buFont typeface="Calibri"/>
              <a:buNone/>
            </a:pPr>
            <a:r>
              <a:rPr lang="tr-TR" sz="3240" i="0" u="none" strike="noStrike" cap="none">
                <a:solidFill>
                  <a:srgbClr val="A61C00"/>
                </a:solidFill>
                <a:latin typeface="Nunito SemiBold"/>
                <a:ea typeface="Nunito SemiBold"/>
                <a:cs typeface="Nunito SemiBold"/>
                <a:sym typeface="Nunito SemiBold"/>
              </a:rPr>
              <a:t>DergiPark DOI hizmetinden faydalanmak için</a:t>
            </a:r>
            <a:endParaRPr sz="3240" i="0" u="none" strike="noStrike" cap="none">
              <a:solidFill>
                <a:srgbClr val="A61C00"/>
              </a:solidFill>
              <a:latin typeface="Nunito SemiBold"/>
              <a:ea typeface="Nunito SemiBold"/>
              <a:cs typeface="Nunito SemiBold"/>
              <a:sym typeface="Nunito SemiBold"/>
            </a:endParaRPr>
          </a:p>
        </p:txBody>
      </p:sp>
      <p:sp>
        <p:nvSpPr>
          <p:cNvPr id="210" name="Shape 210"/>
          <p:cNvSpPr txBox="1">
            <a:spLocks noGrp="1"/>
          </p:cNvSpPr>
          <p:nvPr>
            <p:ph type="body" idx="1"/>
          </p:nvPr>
        </p:nvSpPr>
        <p:spPr>
          <a:xfrm>
            <a:off x="409831" y="1010078"/>
            <a:ext cx="6262817" cy="5242442"/>
          </a:xfrm>
          <a:prstGeom prst="rect">
            <a:avLst/>
          </a:prstGeom>
          <a:noFill/>
          <a:ln>
            <a:noFill/>
          </a:ln>
        </p:spPr>
        <p:txBody>
          <a:bodyPr spcFirstLastPara="1" wrap="square" lIns="91425" tIns="45700" rIns="91425" bIns="45700" anchor="t" anchorCtr="0">
            <a:noAutofit/>
          </a:bodyPr>
          <a:lstStyle/>
          <a:p>
            <a:pPr marL="228600" marR="0" lvl="0" indent="-215900" algn="l" rtl="0">
              <a:lnSpc>
                <a:spcPct val="80000"/>
              </a:lnSpc>
              <a:spcBef>
                <a:spcPts val="0"/>
              </a:spcBef>
              <a:spcAft>
                <a:spcPts val="0"/>
              </a:spcAft>
              <a:buClr>
                <a:srgbClr val="A61C00"/>
              </a:buClr>
              <a:buSzPts val="1700"/>
              <a:buFont typeface="Nunito SemiBold"/>
              <a:buChar char="•"/>
            </a:pPr>
            <a:r>
              <a:rPr lang="tr-TR" sz="1700" i="0" u="none" strike="noStrike" cap="none" dirty="0" err="1">
                <a:solidFill>
                  <a:schemeClr val="dk1"/>
                </a:solidFill>
                <a:latin typeface="Nunito SemiBold"/>
                <a:ea typeface="Nunito SemiBold"/>
                <a:cs typeface="Nunito SemiBold"/>
                <a:sym typeface="Nunito SemiBold"/>
              </a:rPr>
              <a:t>DergiPark'ta</a:t>
            </a:r>
            <a:r>
              <a:rPr lang="tr-TR" sz="1700" i="0" u="none" strike="noStrike" cap="none" dirty="0">
                <a:solidFill>
                  <a:schemeClr val="dk1"/>
                </a:solidFill>
                <a:latin typeface="Nunito SemiBold"/>
                <a:ea typeface="Nunito SemiBold"/>
                <a:cs typeface="Nunito SemiBold"/>
                <a:sym typeface="Nunito SemiBold"/>
              </a:rPr>
              <a:t> yer almak,</a:t>
            </a:r>
            <a:endParaRPr sz="1700" dirty="0">
              <a:latin typeface="Nunito SemiBold"/>
              <a:ea typeface="Nunito SemiBold"/>
              <a:cs typeface="Nunito SemiBold"/>
              <a:sym typeface="Nunito SemiBold"/>
            </a:endParaRPr>
          </a:p>
          <a:p>
            <a:pPr marL="228600" marR="0" lvl="0" indent="-215900" algn="l" rtl="0">
              <a:lnSpc>
                <a:spcPct val="80000"/>
              </a:lnSpc>
              <a:spcBef>
                <a:spcPts val="1000"/>
              </a:spcBef>
              <a:spcAft>
                <a:spcPts val="0"/>
              </a:spcAft>
              <a:buClr>
                <a:srgbClr val="A61C00"/>
              </a:buClr>
              <a:buSzPts val="1700"/>
              <a:buFont typeface="Nunito SemiBold"/>
              <a:buChar char="•"/>
            </a:pPr>
            <a:r>
              <a:rPr lang="tr-TR" sz="1700" i="0" u="none" strike="noStrike" cap="none" dirty="0">
                <a:solidFill>
                  <a:schemeClr val="dk1"/>
                </a:solidFill>
                <a:latin typeface="Nunito SemiBold"/>
                <a:ea typeface="Nunito SemiBold"/>
                <a:cs typeface="Nunito SemiBold"/>
                <a:sym typeface="Nunito SemiBold"/>
              </a:rPr>
              <a:t>Açık Erişim olmak,</a:t>
            </a:r>
            <a:endParaRPr sz="1700" dirty="0">
              <a:latin typeface="Nunito SemiBold"/>
              <a:ea typeface="Nunito SemiBold"/>
              <a:cs typeface="Nunito SemiBold"/>
              <a:sym typeface="Nunito SemiBold"/>
            </a:endParaRPr>
          </a:p>
          <a:p>
            <a:pPr marL="228600" marR="0" lvl="0" indent="-215900" algn="l" rtl="0">
              <a:lnSpc>
                <a:spcPct val="80000"/>
              </a:lnSpc>
              <a:spcBef>
                <a:spcPts val="1000"/>
              </a:spcBef>
              <a:spcAft>
                <a:spcPts val="0"/>
              </a:spcAft>
              <a:buClr>
                <a:srgbClr val="A61C00"/>
              </a:buClr>
              <a:buSzPts val="1700"/>
              <a:buFont typeface="Nunito SemiBold"/>
              <a:buChar char="•"/>
            </a:pPr>
            <a:r>
              <a:rPr lang="tr-TR" sz="1700" i="0" u="none" strike="noStrike" cap="none" dirty="0">
                <a:solidFill>
                  <a:schemeClr val="dk1"/>
                </a:solidFill>
                <a:latin typeface="Nunito SemiBold"/>
                <a:ea typeface="Nunito SemiBold"/>
                <a:cs typeface="Nunito SemiBold"/>
                <a:sym typeface="Nunito SemiBold"/>
              </a:rPr>
              <a:t>Aşağıdaki kriterlerden en az birini yerine getirmesi gerekir;</a:t>
            </a:r>
            <a:br>
              <a:rPr lang="tr-TR" sz="1700" i="0" u="none" strike="noStrike" cap="none" dirty="0">
                <a:solidFill>
                  <a:schemeClr val="dk1"/>
                </a:solidFill>
                <a:latin typeface="Nunito SemiBold"/>
                <a:ea typeface="Nunito SemiBold"/>
                <a:cs typeface="Nunito SemiBold"/>
                <a:sym typeface="Nunito SemiBold"/>
              </a:rPr>
            </a:br>
            <a:endParaRPr sz="1700" dirty="0">
              <a:latin typeface="Nunito SemiBold"/>
              <a:ea typeface="Nunito SemiBold"/>
              <a:cs typeface="Nunito SemiBold"/>
              <a:sym typeface="Nunito SemiBold"/>
            </a:endParaRPr>
          </a:p>
          <a:p>
            <a:pPr marL="914400" marR="0" lvl="1" indent="-431800" algn="l" rtl="0">
              <a:lnSpc>
                <a:spcPct val="100000"/>
              </a:lnSpc>
              <a:spcBef>
                <a:spcPts val="500"/>
              </a:spcBef>
              <a:spcAft>
                <a:spcPts val="0"/>
              </a:spcAft>
              <a:buClr>
                <a:srgbClr val="A61C00"/>
              </a:buClr>
              <a:buSzPts val="1500"/>
              <a:buFont typeface="Nunito SemiBold"/>
              <a:buAutoNum type="arabicPeriod"/>
            </a:pPr>
            <a:r>
              <a:rPr lang="tr-TR" sz="1700" dirty="0">
                <a:latin typeface="Nunito SemiBold"/>
                <a:ea typeface="Nunito SemiBold"/>
                <a:cs typeface="Nunito SemiBold"/>
                <a:sym typeface="Nunito SemiBold"/>
              </a:rPr>
              <a:t>TR Dizin, WOS, SCOPUS veri tabanlarından herhangi birinde </a:t>
            </a:r>
            <a:r>
              <a:rPr lang="tr-TR" sz="1700" dirty="0" err="1">
                <a:latin typeface="Nunito SemiBold"/>
                <a:ea typeface="Nunito SemiBold"/>
                <a:cs typeface="Nunito SemiBold"/>
                <a:sym typeface="Nunito SemiBold"/>
              </a:rPr>
              <a:t>dizinlenmek</a:t>
            </a:r>
            <a:r>
              <a:rPr lang="tr-TR" sz="1700" dirty="0">
                <a:latin typeface="Nunito SemiBold"/>
                <a:ea typeface="Nunito SemiBold"/>
                <a:cs typeface="Nunito SemiBold"/>
                <a:sym typeface="Nunito SemiBold"/>
              </a:rPr>
              <a:t> </a:t>
            </a:r>
          </a:p>
          <a:p>
            <a:pPr marL="825500" marR="0" lvl="1" indent="-342900" algn="l" rtl="0">
              <a:lnSpc>
                <a:spcPct val="100000"/>
              </a:lnSpc>
              <a:spcBef>
                <a:spcPts val="500"/>
              </a:spcBef>
              <a:spcAft>
                <a:spcPts val="0"/>
              </a:spcAft>
              <a:buClr>
                <a:srgbClr val="A61C00"/>
              </a:buClr>
              <a:buSzPts val="1500"/>
              <a:buFont typeface="+mj-lt"/>
              <a:buAutoNum type="arabicPeriod"/>
            </a:pPr>
            <a:endParaRPr sz="1700" dirty="0">
              <a:latin typeface="Nunito SemiBold"/>
              <a:ea typeface="Nunito SemiBold"/>
              <a:cs typeface="Nunito SemiBold"/>
              <a:sym typeface="Nunito SemiBold"/>
            </a:endParaRPr>
          </a:p>
          <a:p>
            <a:pPr marL="914400" marR="0" lvl="1" indent="-431800" algn="l" rtl="0">
              <a:lnSpc>
                <a:spcPct val="100000"/>
              </a:lnSpc>
              <a:spcBef>
                <a:spcPts val="500"/>
              </a:spcBef>
              <a:spcAft>
                <a:spcPts val="0"/>
              </a:spcAft>
              <a:buClr>
                <a:srgbClr val="A61C00"/>
              </a:buClr>
              <a:buSzPts val="1500"/>
              <a:buFont typeface="Nunito SemiBold"/>
              <a:buAutoNum type="arabicPeriod"/>
            </a:pPr>
            <a:r>
              <a:rPr lang="tr-TR" sz="1700" dirty="0">
                <a:latin typeface="Nunito SemiBold"/>
                <a:ea typeface="Nunito SemiBold"/>
                <a:cs typeface="Nunito SemiBold"/>
                <a:sym typeface="Nunito SemiBold"/>
              </a:rPr>
              <a:t>DOAJ (Directory of Open Access </a:t>
            </a:r>
            <a:r>
              <a:rPr lang="tr-TR" sz="1700" dirty="0" err="1">
                <a:latin typeface="Nunito SemiBold"/>
                <a:ea typeface="Nunito SemiBold"/>
                <a:cs typeface="Nunito SemiBold"/>
                <a:sym typeface="Nunito SemiBold"/>
              </a:rPr>
              <a:t>Journals</a:t>
            </a:r>
            <a:r>
              <a:rPr lang="tr-TR" sz="1700" dirty="0">
                <a:latin typeface="Nunito SemiBold"/>
                <a:ea typeface="Nunito SemiBold"/>
                <a:cs typeface="Nunito SemiBold"/>
                <a:sym typeface="Nunito SemiBold"/>
              </a:rPr>
              <a:t>)'da yer almak </a:t>
            </a:r>
          </a:p>
          <a:p>
            <a:pPr marL="825500" marR="0" lvl="1" indent="-342900" algn="l" rtl="0">
              <a:lnSpc>
                <a:spcPct val="100000"/>
              </a:lnSpc>
              <a:spcBef>
                <a:spcPts val="500"/>
              </a:spcBef>
              <a:spcAft>
                <a:spcPts val="0"/>
              </a:spcAft>
              <a:buClr>
                <a:srgbClr val="A61C00"/>
              </a:buClr>
              <a:buSzPts val="1500"/>
              <a:buFont typeface="+mj-lt"/>
              <a:buAutoNum type="arabicPeriod"/>
            </a:pPr>
            <a:endParaRPr sz="1700" dirty="0">
              <a:latin typeface="Nunito SemiBold"/>
              <a:ea typeface="Nunito SemiBold"/>
              <a:cs typeface="Nunito SemiBold"/>
              <a:sym typeface="Nunito SemiBold"/>
            </a:endParaRPr>
          </a:p>
          <a:p>
            <a:pPr marL="914400" marR="0" lvl="1" indent="-431800" algn="l" rtl="0">
              <a:lnSpc>
                <a:spcPct val="100000"/>
              </a:lnSpc>
              <a:spcBef>
                <a:spcPts val="500"/>
              </a:spcBef>
              <a:spcAft>
                <a:spcPts val="0"/>
              </a:spcAft>
              <a:buClr>
                <a:srgbClr val="A61C00"/>
              </a:buClr>
              <a:buSzPts val="1500"/>
              <a:buFont typeface="Nunito SemiBold"/>
              <a:buAutoNum type="arabicPeriod"/>
            </a:pPr>
            <a:r>
              <a:rPr lang="tr-TR" sz="1700" dirty="0" err="1">
                <a:latin typeface="Nunito SemiBold"/>
                <a:ea typeface="Nunito SemiBold"/>
                <a:cs typeface="Nunito SemiBold"/>
                <a:sym typeface="Nunito SemiBold"/>
              </a:rPr>
              <a:t>Editöryal</a:t>
            </a:r>
            <a:r>
              <a:rPr lang="tr-TR" sz="1700" dirty="0">
                <a:latin typeface="Nunito SemiBold"/>
                <a:ea typeface="Nunito SemiBold"/>
                <a:cs typeface="Nunito SemiBold"/>
                <a:sym typeface="Nunito SemiBold"/>
              </a:rPr>
              <a:t> süreçlerini </a:t>
            </a:r>
            <a:r>
              <a:rPr lang="tr-TR" sz="1700" dirty="0" err="1">
                <a:latin typeface="Nunito SemiBold"/>
                <a:ea typeface="Nunito SemiBold"/>
                <a:cs typeface="Nunito SemiBold"/>
                <a:sym typeface="Nunito SemiBold"/>
              </a:rPr>
              <a:t>DergiPark</a:t>
            </a:r>
            <a:r>
              <a:rPr lang="tr-TR" sz="1700" dirty="0">
                <a:latin typeface="Nunito SemiBold"/>
                <a:ea typeface="Nunito SemiBold"/>
                <a:cs typeface="Nunito SemiBold"/>
                <a:sym typeface="Nunito SemiBold"/>
              </a:rPr>
              <a:t> üzerinden yürüterek (Hakemler için değerlendirme formlarını sistem üzerinde hazırlamak ve her makale için en az 2 hakem ataması yapmak) en az 2 sayı yayımlamış olmak</a:t>
            </a:r>
          </a:p>
          <a:p>
            <a:pPr marL="482600" marR="0" lvl="1" indent="0" algn="l" rtl="0">
              <a:lnSpc>
                <a:spcPct val="100000"/>
              </a:lnSpc>
              <a:spcBef>
                <a:spcPts val="500"/>
              </a:spcBef>
              <a:spcAft>
                <a:spcPts val="0"/>
              </a:spcAft>
              <a:buClr>
                <a:srgbClr val="A61C00"/>
              </a:buClr>
              <a:buSzPts val="1500"/>
              <a:buNone/>
            </a:pPr>
            <a:endParaRPr sz="1700" dirty="0">
              <a:latin typeface="Nunito SemiBold"/>
              <a:ea typeface="Nunito SemiBold"/>
              <a:cs typeface="Nunito SemiBold"/>
              <a:sym typeface="Nunito SemiBold"/>
            </a:endParaRPr>
          </a:p>
          <a:p>
            <a:pPr marL="0" marR="0" lvl="1" indent="0" algn="l" rtl="0">
              <a:lnSpc>
                <a:spcPct val="80000"/>
              </a:lnSpc>
              <a:spcBef>
                <a:spcPts val="500"/>
              </a:spcBef>
              <a:spcAft>
                <a:spcPts val="0"/>
              </a:spcAft>
              <a:buClr>
                <a:schemeClr val="dk1"/>
              </a:buClr>
              <a:buSzPts val="1900"/>
              <a:buFont typeface="Arial"/>
              <a:buNone/>
            </a:pPr>
            <a:r>
              <a:rPr lang="tr-TR" sz="1700" dirty="0">
                <a:solidFill>
                  <a:srgbClr val="FF0000"/>
                </a:solidFill>
                <a:latin typeface="Nunito SemiBold"/>
                <a:ea typeface="Nunito SemiBold"/>
                <a:cs typeface="Nunito SemiBold"/>
                <a:sym typeface="Nunito SemiBold"/>
              </a:rPr>
              <a:t>!</a:t>
            </a:r>
            <a:r>
              <a:rPr lang="tr-TR" sz="1700" dirty="0">
                <a:latin typeface="Nunito SemiBold"/>
                <a:ea typeface="Nunito SemiBold"/>
                <a:cs typeface="Nunito SemiBold"/>
                <a:sym typeface="Nunito SemiBold"/>
              </a:rPr>
              <a:t> DOI hizmeti almaya başladıktan sonra çıkan sayılar için de aynı koşulu yerine getirmeleri zorunludur.</a:t>
            </a:r>
            <a:endParaRPr sz="1700" dirty="0">
              <a:latin typeface="Nunito SemiBold"/>
              <a:ea typeface="Nunito SemiBold"/>
              <a:cs typeface="Nunito SemiBold"/>
              <a:sym typeface="Nunito SemiBold"/>
            </a:endParaRPr>
          </a:p>
          <a:p>
            <a:pPr marL="228600" marR="0" lvl="0" indent="-88900" algn="l" rtl="0">
              <a:lnSpc>
                <a:spcPct val="80000"/>
              </a:lnSpc>
              <a:spcBef>
                <a:spcPts val="1000"/>
              </a:spcBef>
              <a:spcAft>
                <a:spcPts val="0"/>
              </a:spcAft>
              <a:buClr>
                <a:schemeClr val="dk1"/>
              </a:buClr>
              <a:buSzPts val="2200"/>
              <a:buFont typeface="Arial"/>
              <a:buNone/>
            </a:pPr>
            <a:endParaRPr sz="2200" b="0" i="0" u="none" strike="noStrike" cap="none" dirty="0">
              <a:solidFill>
                <a:schemeClr val="dk1"/>
              </a:solidFill>
              <a:latin typeface="Calibri"/>
              <a:ea typeface="Calibri"/>
              <a:cs typeface="Calibri"/>
              <a:sym typeface="Calibri"/>
            </a:endParaRPr>
          </a:p>
        </p:txBody>
      </p:sp>
      <p:pic>
        <p:nvPicPr>
          <p:cNvPr id="211" name="Shape 211"/>
          <p:cNvPicPr preferRelativeResize="0">
            <a:picLocks noGrp="1"/>
          </p:cNvPicPr>
          <p:nvPr>
            <p:ph type="body" idx="2"/>
          </p:nvPr>
        </p:nvPicPr>
        <p:blipFill rotWithShape="1">
          <a:blip r:embed="rId3">
            <a:alphaModFix/>
          </a:blip>
          <a:srcRect/>
          <a:stretch/>
        </p:blipFill>
        <p:spPr>
          <a:xfrm>
            <a:off x="6845298" y="947352"/>
            <a:ext cx="5133473" cy="5535826"/>
          </a:xfrm>
          <a:prstGeom prst="rect">
            <a:avLst/>
          </a:prstGeom>
          <a:noFill/>
          <a:ln>
            <a:noFill/>
          </a:ln>
        </p:spPr>
      </p:pic>
      <p:pic>
        <p:nvPicPr>
          <p:cNvPr id="212" name="Shape 212"/>
          <p:cNvPicPr preferRelativeResize="0"/>
          <p:nvPr/>
        </p:nvPicPr>
        <p:blipFill>
          <a:blip r:embed="rId4">
            <a:alphaModFix/>
          </a:blip>
          <a:stretch>
            <a:fillRect/>
          </a:stretch>
        </p:blipFill>
        <p:spPr>
          <a:xfrm>
            <a:off x="5003000" y="6308050"/>
            <a:ext cx="1444451" cy="4763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202150" y="0"/>
            <a:ext cx="11683200" cy="11304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Calibri"/>
              <a:buNone/>
            </a:pPr>
            <a:r>
              <a:rPr lang="tr-TR" sz="3600" i="0" u="none" strike="noStrike" cap="none">
                <a:solidFill>
                  <a:srgbClr val="A61C00"/>
                </a:solidFill>
                <a:latin typeface="Nunito SemiBold"/>
                <a:ea typeface="Nunito SemiBold"/>
                <a:cs typeface="Nunito SemiBold"/>
                <a:sym typeface="Nunito SemiBold"/>
              </a:rPr>
              <a:t>Makale değerlendirme süresi:</a:t>
            </a:r>
            <a:br>
              <a:rPr lang="tr-TR" sz="3600" i="0" u="none" strike="noStrike" cap="none">
                <a:solidFill>
                  <a:srgbClr val="A61C00"/>
                </a:solidFill>
                <a:latin typeface="Nunito SemiBold"/>
                <a:ea typeface="Nunito SemiBold"/>
                <a:cs typeface="Nunito SemiBold"/>
                <a:sym typeface="Nunito SemiBold"/>
              </a:rPr>
            </a:br>
            <a:r>
              <a:rPr lang="tr-TR" sz="3600">
                <a:solidFill>
                  <a:srgbClr val="A61C00"/>
                </a:solidFill>
                <a:latin typeface="Nunito SemiBold"/>
                <a:ea typeface="Nunito SemiBold"/>
                <a:cs typeface="Nunito SemiBold"/>
                <a:sym typeface="Nunito SemiBold"/>
              </a:rPr>
              <a:t>E</a:t>
            </a:r>
            <a:r>
              <a:rPr lang="tr-TR" sz="3600" i="0" u="none" strike="noStrike" cap="none">
                <a:solidFill>
                  <a:srgbClr val="A61C00"/>
                </a:solidFill>
                <a:latin typeface="Nunito SemiBold"/>
                <a:ea typeface="Nunito SemiBold"/>
                <a:cs typeface="Nunito SemiBold"/>
                <a:sym typeface="Nunito SemiBold"/>
              </a:rPr>
              <a:t>ditör mü haklı, </a:t>
            </a:r>
            <a:r>
              <a:rPr lang="tr-TR" sz="3600">
                <a:solidFill>
                  <a:srgbClr val="A61C00"/>
                </a:solidFill>
                <a:latin typeface="Nunito SemiBold"/>
                <a:ea typeface="Nunito SemiBold"/>
                <a:cs typeface="Nunito SemiBold"/>
                <a:sym typeface="Nunito SemiBold"/>
              </a:rPr>
              <a:t>Y</a:t>
            </a:r>
            <a:r>
              <a:rPr lang="tr-TR" sz="3600" i="0" u="none" strike="noStrike" cap="none">
                <a:solidFill>
                  <a:srgbClr val="A61C00"/>
                </a:solidFill>
                <a:latin typeface="Nunito SemiBold"/>
                <a:ea typeface="Nunito SemiBold"/>
                <a:cs typeface="Nunito SemiBold"/>
                <a:sym typeface="Nunito SemiBold"/>
              </a:rPr>
              <a:t>azar mı haklı?</a:t>
            </a:r>
            <a:endParaRPr sz="3600" i="0" u="none" strike="noStrike" cap="none">
              <a:solidFill>
                <a:srgbClr val="A61C00"/>
              </a:solidFill>
              <a:latin typeface="Nunito SemiBold"/>
              <a:ea typeface="Nunito SemiBold"/>
              <a:cs typeface="Nunito SemiBold"/>
              <a:sym typeface="Nunito SemiBold"/>
            </a:endParaRPr>
          </a:p>
        </p:txBody>
      </p:sp>
      <p:sp>
        <p:nvSpPr>
          <p:cNvPr id="218" name="Shape 218"/>
          <p:cNvSpPr txBox="1">
            <a:spLocks noGrp="1"/>
          </p:cNvSpPr>
          <p:nvPr>
            <p:ph type="body" idx="1"/>
          </p:nvPr>
        </p:nvSpPr>
        <p:spPr>
          <a:xfrm>
            <a:off x="428050" y="1563300"/>
            <a:ext cx="11231400" cy="4782900"/>
          </a:xfrm>
          <a:prstGeom prst="rect">
            <a:avLst/>
          </a:prstGeom>
          <a:noFill/>
          <a:ln>
            <a:noFill/>
          </a:ln>
        </p:spPr>
        <p:txBody>
          <a:bodyPr spcFirstLastPara="1" wrap="square" lIns="91425" tIns="45700" rIns="91425" bIns="45700" anchor="ctr" anchorCtr="0">
            <a:noAutofit/>
          </a:bodyPr>
          <a:lstStyle/>
          <a:p>
            <a:pPr marL="0" marR="0" lvl="0" indent="0" rtl="0">
              <a:lnSpc>
                <a:spcPct val="80000"/>
              </a:lnSpc>
              <a:spcBef>
                <a:spcPts val="0"/>
              </a:spcBef>
              <a:spcAft>
                <a:spcPts val="0"/>
              </a:spcAft>
              <a:buClr>
                <a:schemeClr val="dk1"/>
              </a:buClr>
              <a:buSzPts val="2590"/>
              <a:buFont typeface="Arial"/>
              <a:buNone/>
            </a:pPr>
            <a:r>
              <a:rPr lang="tr-TR" sz="2700" i="0" u="none" strike="noStrike" cap="none">
                <a:solidFill>
                  <a:schemeClr val="dk1"/>
                </a:solidFill>
                <a:latin typeface="Nunito SemiBold"/>
                <a:ea typeface="Nunito SemiBold"/>
                <a:cs typeface="Nunito SemiBold"/>
                <a:sym typeface="Nunito SemiBold"/>
              </a:rPr>
              <a:t>DergiPark’a gelen e-postalardan </a:t>
            </a:r>
            <a:r>
              <a:rPr lang="tr-TR" sz="2700" b="1" i="0" u="sng" strike="noStrike" cap="none">
                <a:solidFill>
                  <a:schemeClr val="dk1"/>
                </a:solidFill>
                <a:latin typeface="Nunito"/>
                <a:ea typeface="Nunito"/>
                <a:cs typeface="Nunito"/>
                <a:sym typeface="Nunito"/>
              </a:rPr>
              <a:t>sadece</a:t>
            </a:r>
            <a:r>
              <a:rPr lang="tr-TR" sz="2700" i="0" u="none" strike="noStrike" cap="none">
                <a:solidFill>
                  <a:schemeClr val="dk1"/>
                </a:solidFill>
                <a:latin typeface="Nunito SemiBold"/>
                <a:ea typeface="Nunito SemiBold"/>
                <a:cs typeface="Nunito SemiBold"/>
                <a:sym typeface="Nunito SemiBold"/>
              </a:rPr>
              <a:t> biri:</a:t>
            </a:r>
            <a:br>
              <a:rPr lang="tr-TR" sz="2700" i="0" u="none" strike="noStrike" cap="none">
                <a:solidFill>
                  <a:schemeClr val="dk1"/>
                </a:solidFill>
                <a:latin typeface="Nunito SemiBold"/>
                <a:ea typeface="Nunito SemiBold"/>
                <a:cs typeface="Nunito SemiBold"/>
                <a:sym typeface="Nunito SemiBold"/>
              </a:rPr>
            </a:br>
            <a:endParaRPr sz="2700">
              <a:latin typeface="Nunito SemiBold"/>
              <a:ea typeface="Nunito SemiBold"/>
              <a:cs typeface="Nunito SemiBold"/>
              <a:sym typeface="Nunito SemiBold"/>
            </a:endParaRPr>
          </a:p>
          <a:p>
            <a:pPr marL="0" marR="0" lvl="0" indent="0" algn="just" rtl="0">
              <a:lnSpc>
                <a:spcPct val="80000"/>
              </a:lnSpc>
              <a:spcBef>
                <a:spcPts val="1000"/>
              </a:spcBef>
              <a:spcAft>
                <a:spcPts val="0"/>
              </a:spcAft>
              <a:buClr>
                <a:schemeClr val="dk1"/>
              </a:buClr>
              <a:buSzPts val="2590"/>
              <a:buFont typeface="Arial"/>
              <a:buNone/>
            </a:pPr>
            <a:r>
              <a:rPr lang="tr-TR" sz="2200">
                <a:latin typeface="Nunito SemiBold"/>
                <a:ea typeface="Nunito SemiBold"/>
                <a:cs typeface="Nunito SemiBold"/>
                <a:sym typeface="Nunito SemiBold"/>
              </a:rPr>
              <a:t>“</a:t>
            </a:r>
            <a:r>
              <a:rPr lang="tr-TR" sz="2200" i="0" u="none" strike="noStrike" cap="none">
                <a:solidFill>
                  <a:schemeClr val="dk1"/>
                </a:solidFill>
                <a:latin typeface="Nunito SemiBold"/>
                <a:ea typeface="Nunito SemiBold"/>
                <a:cs typeface="Nunito SemiBold"/>
                <a:sym typeface="Nunito SemiBold"/>
              </a:rPr>
              <a:t>…. isimli makalelerimiz için derginin yetkilisi tarafından bazı sorunlar sebebiyle 3 haftalık bir sarkma olacağı bilgisi verildi. Ancak üzerinden 2 ay geçmesine rağmen bir bilgilendirme yapılmadı. Bizimle iletişime geçen yetkilinin de görevinden ayrıldığı bilgisine ulaştık. Dergi iletişim numaraları ve mail adresleri üzerinden yaptığımız iletişime geçme çalışmalarımız maalesef sonuçsuz kaldı. Anladığımız kadarıyla derginin aşamadığı sorunlar sebebiyle hizmet verme imkanı gözükmemekte. Bu durumda makalelerimiz hakkında bilgi alabilmek yahut başka dergilere gönderebilmek için yapmamız gerekenler hakkında bilgilerinizi rica ediyoruz. Şimdiden göstermiş olduğunuz ilgi için teşekkür eder, iyi çalışmalar dileriz.</a:t>
            </a:r>
            <a:r>
              <a:rPr lang="tr-TR" sz="2200">
                <a:latin typeface="Nunito SemiBold"/>
                <a:ea typeface="Nunito SemiBold"/>
                <a:cs typeface="Nunito SemiBold"/>
                <a:sym typeface="Nunito SemiBold"/>
              </a:rPr>
              <a:t>”</a:t>
            </a:r>
            <a:endParaRPr sz="2200">
              <a:latin typeface="Nunito SemiBold"/>
              <a:ea typeface="Nunito SemiBold"/>
              <a:cs typeface="Nunito SemiBold"/>
              <a:sym typeface="Nunito SemiBold"/>
            </a:endParaRPr>
          </a:p>
          <a:p>
            <a:pPr marL="228600" marR="0" lvl="0" indent="-64135" algn="just" rtl="0">
              <a:lnSpc>
                <a:spcPct val="80000"/>
              </a:lnSpc>
              <a:spcBef>
                <a:spcPts val="1000"/>
              </a:spcBef>
              <a:spcAft>
                <a:spcPts val="0"/>
              </a:spcAft>
              <a:buClr>
                <a:schemeClr val="dk1"/>
              </a:buClr>
              <a:buSzPts val="2590"/>
              <a:buFont typeface="Arial"/>
              <a:buNone/>
            </a:pPr>
            <a:endParaRPr sz="2590" b="0" i="0" u="none" strike="noStrike" cap="none">
              <a:solidFill>
                <a:schemeClr val="dk1"/>
              </a:solidFill>
              <a:latin typeface="Calibri"/>
              <a:ea typeface="Calibri"/>
              <a:cs typeface="Calibri"/>
              <a:sym typeface="Calibri"/>
            </a:endParaRPr>
          </a:p>
        </p:txBody>
      </p:sp>
      <p:pic>
        <p:nvPicPr>
          <p:cNvPr id="219" name="Shape 219"/>
          <p:cNvPicPr preferRelativeResize="0"/>
          <p:nvPr/>
        </p:nvPicPr>
        <p:blipFill>
          <a:blip r:embed="rId3">
            <a:alphaModFix/>
          </a:blip>
          <a:stretch>
            <a:fillRect/>
          </a:stretch>
        </p:blipFill>
        <p:spPr>
          <a:xfrm>
            <a:off x="5003000" y="6308050"/>
            <a:ext cx="1444451" cy="4763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p:nvPr/>
        </p:nvSpPr>
        <p:spPr>
          <a:xfrm>
            <a:off x="3618590" y="1751425"/>
            <a:ext cx="3631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1800" dirty="0">
                <a:solidFill>
                  <a:schemeClr val="dk1"/>
                </a:solidFill>
                <a:latin typeface="Nunito SemiBold"/>
                <a:ea typeface="Nunito SemiBold"/>
                <a:cs typeface="Nunito SemiBold"/>
                <a:sym typeface="Nunito SemiBold"/>
              </a:rPr>
              <a:t>Teşekkürler...</a:t>
            </a:r>
            <a:endParaRPr sz="1800" dirty="0">
              <a:solidFill>
                <a:schemeClr val="dk1"/>
              </a:solidFill>
              <a:latin typeface="Nunito SemiBold"/>
              <a:ea typeface="Nunito SemiBold"/>
              <a:cs typeface="Nunito SemiBold"/>
              <a:sym typeface="Nunito SemiBold"/>
            </a:endParaRPr>
          </a:p>
        </p:txBody>
      </p:sp>
      <p:pic>
        <p:nvPicPr>
          <p:cNvPr id="225" name="Shape 225"/>
          <p:cNvPicPr preferRelativeResize="0"/>
          <p:nvPr/>
        </p:nvPicPr>
        <p:blipFill>
          <a:blip r:embed="rId3">
            <a:alphaModFix/>
          </a:blip>
          <a:stretch>
            <a:fillRect/>
          </a:stretch>
        </p:blipFill>
        <p:spPr>
          <a:xfrm>
            <a:off x="5003000" y="6308050"/>
            <a:ext cx="1444451" cy="476350"/>
          </a:xfrm>
          <a:prstGeom prst="rect">
            <a:avLst/>
          </a:prstGeom>
          <a:noFill/>
          <a:ln>
            <a:noFill/>
          </a:ln>
        </p:spPr>
      </p:pic>
      <p:sp>
        <p:nvSpPr>
          <p:cNvPr id="226" name="Shape 226"/>
          <p:cNvSpPr txBox="1"/>
          <p:nvPr/>
        </p:nvSpPr>
        <p:spPr>
          <a:xfrm>
            <a:off x="3618600" y="2251400"/>
            <a:ext cx="5374500" cy="627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tr-TR"/>
              <a:t>Didem AYDAN</a:t>
            </a:r>
            <a:endParaRPr/>
          </a:p>
          <a:p>
            <a:pPr marL="0" lvl="0" indent="0">
              <a:spcBef>
                <a:spcPts val="0"/>
              </a:spcBef>
              <a:spcAft>
                <a:spcPts val="0"/>
              </a:spcAft>
              <a:buNone/>
            </a:pPr>
            <a:r>
              <a:rPr lang="tr-TR"/>
              <a:t>didem.aydan@tubitak.gov.tr</a:t>
            </a:r>
            <a:endParaRPr/>
          </a:p>
        </p:txBody>
      </p:sp>
      <p:sp>
        <p:nvSpPr>
          <p:cNvPr id="227" name="Shape 227"/>
          <p:cNvSpPr txBox="1"/>
          <p:nvPr/>
        </p:nvSpPr>
        <p:spPr>
          <a:xfrm>
            <a:off x="104501" y="4382175"/>
            <a:ext cx="11956869" cy="1168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dirty="0"/>
              <a:t>Sayfamızda yer alan “Akademik Yayıncılık Hakkında” sayfasından ayrıntılı bilgi edinebilirsiniz </a:t>
            </a:r>
          </a:p>
          <a:p>
            <a:pPr marL="0" lvl="0" indent="0" algn="ctr" rtl="0">
              <a:spcBef>
                <a:spcPts val="0"/>
              </a:spcBef>
              <a:spcAft>
                <a:spcPts val="0"/>
              </a:spcAft>
              <a:buNone/>
            </a:pPr>
            <a:r>
              <a:rPr lang="tr-TR" u="sng" dirty="0">
                <a:solidFill>
                  <a:schemeClr val="hlink"/>
                </a:solidFill>
                <a:hlinkClick r:id="rId4"/>
              </a:rPr>
              <a:t>http://dergipark.gov.tr/page/dergiler-icin-onemli-aciklamalar</a:t>
            </a:r>
            <a:endParaRPr dirty="0"/>
          </a:p>
          <a:p>
            <a:pPr marL="0" lvl="0" indent="0" algn="ctr" rtl="0">
              <a:spcBef>
                <a:spcPts val="0"/>
              </a:spcBef>
              <a:spcAft>
                <a:spcPts val="0"/>
              </a:spcAft>
              <a:buNone/>
            </a:pPr>
            <a:endParaRPr sz="1200" dirty="0">
              <a:solidFill>
                <a:schemeClr val="dk1"/>
              </a:solidFill>
              <a:highlight>
                <a:srgbClr val="FDFDFD"/>
              </a:highlight>
              <a:latin typeface="Verdana"/>
              <a:ea typeface="Verdana"/>
              <a:cs typeface="Verdana"/>
              <a:sym typeface="Verdana"/>
            </a:endParaRPr>
          </a:p>
          <a:p>
            <a:pPr marL="0" lvl="0" indent="0" algn="ctr" rtl="0">
              <a:spcBef>
                <a:spcPts val="0"/>
              </a:spcBef>
              <a:spcAft>
                <a:spcPts val="0"/>
              </a:spcAft>
              <a:buNone/>
            </a:pPr>
            <a:r>
              <a:rPr lang="tr-TR" sz="1200" dirty="0" err="1">
                <a:solidFill>
                  <a:schemeClr val="dk1"/>
                </a:solidFill>
                <a:highlight>
                  <a:srgbClr val="FDFDFD"/>
                </a:highlight>
                <a:latin typeface="Verdana"/>
                <a:ea typeface="Verdana"/>
                <a:cs typeface="Verdana"/>
                <a:sym typeface="Verdana"/>
              </a:rPr>
              <a:t>DergiPark'ta</a:t>
            </a:r>
            <a:r>
              <a:rPr lang="tr-TR" sz="1200" dirty="0">
                <a:solidFill>
                  <a:schemeClr val="dk1"/>
                </a:solidFill>
                <a:highlight>
                  <a:srgbClr val="FDFDFD"/>
                </a:highlight>
                <a:latin typeface="Verdana"/>
                <a:ea typeface="Verdana"/>
                <a:cs typeface="Verdana"/>
                <a:sym typeface="Verdana"/>
              </a:rPr>
              <a:t> neler mi oluyor? Takip etmek için</a:t>
            </a:r>
            <a:endParaRPr sz="1200" dirty="0">
              <a:solidFill>
                <a:schemeClr val="dk1"/>
              </a:solidFill>
              <a:highlight>
                <a:srgbClr val="FDFDFD"/>
              </a:highlight>
              <a:latin typeface="Verdana"/>
              <a:ea typeface="Verdana"/>
              <a:cs typeface="Verdana"/>
              <a:sym typeface="Verdana"/>
            </a:endParaRPr>
          </a:p>
          <a:p>
            <a:pPr marL="0" lvl="0" indent="0" algn="ctr" rtl="0">
              <a:spcBef>
                <a:spcPts val="0"/>
              </a:spcBef>
              <a:spcAft>
                <a:spcPts val="0"/>
              </a:spcAft>
              <a:buNone/>
            </a:pPr>
            <a:r>
              <a:rPr lang="tr-TR" sz="1200" u="sng" dirty="0">
                <a:solidFill>
                  <a:srgbClr val="336699"/>
                </a:solidFill>
                <a:highlight>
                  <a:srgbClr val="FDFDFD"/>
                </a:highlight>
                <a:latin typeface="Verdana"/>
                <a:ea typeface="Verdana"/>
                <a:cs typeface="Verdana"/>
                <a:sym typeface="Verdana"/>
                <a:hlinkClick r:id="rId5"/>
              </a:rPr>
              <a:t>https://www.instagram.com/dergipark/</a:t>
            </a:r>
            <a:r>
              <a:rPr lang="tr-TR" sz="1200" dirty="0">
                <a:solidFill>
                  <a:schemeClr val="dk1"/>
                </a:solidFill>
                <a:highlight>
                  <a:srgbClr val="FDFDFD"/>
                </a:highlight>
                <a:latin typeface="Verdana"/>
                <a:ea typeface="Verdana"/>
                <a:cs typeface="Verdana"/>
                <a:sym typeface="Verdana"/>
              </a:rPr>
              <a:t>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p:nvPr/>
        </p:nvSpPr>
        <p:spPr>
          <a:xfrm>
            <a:off x="905350" y="379700"/>
            <a:ext cx="10103700" cy="6131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4000" i="0" u="none" strike="noStrike" cap="none" dirty="0">
                <a:solidFill>
                  <a:srgbClr val="A61C00"/>
                </a:solidFill>
                <a:latin typeface="Nunito SemiBold"/>
                <a:ea typeface="Nunito SemiBold"/>
                <a:cs typeface="Nunito SemiBold"/>
                <a:sym typeface="Nunito SemiBold"/>
              </a:rPr>
              <a:t>Neden yeni dergi çıkartıyoruz?</a:t>
            </a:r>
            <a:br>
              <a:rPr lang="tr-TR" sz="4000" b="0" i="0" u="none" strike="noStrike" cap="none" dirty="0">
                <a:solidFill>
                  <a:schemeClr val="dk1"/>
                </a:solidFill>
                <a:latin typeface="Calibri"/>
                <a:ea typeface="Calibri"/>
                <a:cs typeface="Calibri"/>
                <a:sym typeface="Calibri"/>
              </a:rPr>
            </a:br>
            <a:endParaRPr sz="4000" dirty="0">
              <a:solidFill>
                <a:schemeClr val="dk1"/>
              </a:solidFill>
              <a:latin typeface="Calibri"/>
              <a:ea typeface="Calibri"/>
              <a:cs typeface="Calibri"/>
              <a:sym typeface="Calibri"/>
            </a:endParaRPr>
          </a:p>
          <a:p>
            <a:pPr marL="285750" marR="0" lvl="0" indent="-323850" algn="l" rtl="0">
              <a:lnSpc>
                <a:spcPct val="150000"/>
              </a:lnSpc>
              <a:spcBef>
                <a:spcPts val="0"/>
              </a:spcBef>
              <a:spcAft>
                <a:spcPts val="0"/>
              </a:spcAft>
              <a:buClr>
                <a:srgbClr val="A61C00"/>
              </a:buClr>
              <a:buSzPts val="2400"/>
              <a:buFont typeface="Nunito SemiBold"/>
              <a:buChar char="•"/>
            </a:pPr>
            <a:r>
              <a:rPr lang="tr-TR" sz="2400" dirty="0">
                <a:solidFill>
                  <a:schemeClr val="dk1"/>
                </a:solidFill>
                <a:latin typeface="Nunito SemiBold"/>
                <a:ea typeface="Nunito SemiBold"/>
                <a:cs typeface="Nunito SemiBold"/>
                <a:sym typeface="Nunito SemiBold"/>
              </a:rPr>
              <a:t>Akademik yükselme ve performans için makale ve atıf lazım</a:t>
            </a:r>
            <a:endParaRPr sz="2400" dirty="0">
              <a:solidFill>
                <a:schemeClr val="dk1"/>
              </a:solidFill>
              <a:latin typeface="Nunito SemiBold"/>
              <a:ea typeface="Nunito SemiBold"/>
              <a:cs typeface="Nunito SemiBold"/>
              <a:sym typeface="Nunito SemiBold"/>
            </a:endParaRPr>
          </a:p>
          <a:p>
            <a:pPr marL="285750" marR="0" lvl="0" indent="-323850" algn="l" rtl="0">
              <a:lnSpc>
                <a:spcPct val="150000"/>
              </a:lnSpc>
              <a:spcBef>
                <a:spcPts val="0"/>
              </a:spcBef>
              <a:spcAft>
                <a:spcPts val="0"/>
              </a:spcAft>
              <a:buClr>
                <a:srgbClr val="A61C00"/>
              </a:buClr>
              <a:buSzPts val="2400"/>
              <a:buFont typeface="Nunito SemiBold"/>
              <a:buChar char="•"/>
            </a:pPr>
            <a:r>
              <a:rPr lang="tr-TR" sz="2400" dirty="0">
                <a:solidFill>
                  <a:schemeClr val="dk1"/>
                </a:solidFill>
                <a:latin typeface="Nunito SemiBold"/>
                <a:ea typeface="Nunito SemiBold"/>
                <a:cs typeface="Nunito SemiBold"/>
                <a:sym typeface="Nunito SemiBold"/>
              </a:rPr>
              <a:t>Üniversite/Enstitü ya da kurumlar baskı yapıyor</a:t>
            </a:r>
            <a:endParaRPr sz="2400" dirty="0">
              <a:solidFill>
                <a:schemeClr val="dk1"/>
              </a:solidFill>
              <a:latin typeface="Nunito SemiBold"/>
              <a:ea typeface="Nunito SemiBold"/>
              <a:cs typeface="Nunito SemiBold"/>
              <a:sym typeface="Nunito SemiBold"/>
            </a:endParaRPr>
          </a:p>
          <a:p>
            <a:pPr marL="285750" marR="0" lvl="0" indent="-323850" algn="l" rtl="0">
              <a:lnSpc>
                <a:spcPct val="150000"/>
              </a:lnSpc>
              <a:spcBef>
                <a:spcPts val="0"/>
              </a:spcBef>
              <a:spcAft>
                <a:spcPts val="0"/>
              </a:spcAft>
              <a:buClr>
                <a:srgbClr val="A61C00"/>
              </a:buClr>
              <a:buSzPts val="2400"/>
              <a:buFont typeface="Nunito SemiBold"/>
              <a:buChar char="•"/>
            </a:pPr>
            <a:r>
              <a:rPr lang="tr-TR" sz="2400" dirty="0">
                <a:solidFill>
                  <a:schemeClr val="dk1"/>
                </a:solidFill>
                <a:latin typeface="Nunito SemiBold"/>
                <a:ea typeface="Nunito SemiBold"/>
                <a:cs typeface="Nunito SemiBold"/>
                <a:sym typeface="Nunito SemiBold"/>
              </a:rPr>
              <a:t>Mevcut dergiler nitelik ve nicelik olarak yetersiz</a:t>
            </a:r>
            <a:endParaRPr sz="2400" dirty="0">
              <a:solidFill>
                <a:schemeClr val="dk1"/>
              </a:solidFill>
              <a:latin typeface="Nunito SemiBold"/>
              <a:ea typeface="Nunito SemiBold"/>
              <a:cs typeface="Nunito SemiBold"/>
              <a:sym typeface="Nunito SemiBold"/>
            </a:endParaRPr>
          </a:p>
          <a:p>
            <a:pPr marL="285750" marR="0" lvl="0" indent="-323850" algn="l" rtl="0">
              <a:lnSpc>
                <a:spcPct val="150000"/>
              </a:lnSpc>
              <a:spcBef>
                <a:spcPts val="0"/>
              </a:spcBef>
              <a:spcAft>
                <a:spcPts val="0"/>
              </a:spcAft>
              <a:buClr>
                <a:srgbClr val="A61C00"/>
              </a:buClr>
              <a:buSzPts val="2400"/>
              <a:buFont typeface="Nunito SemiBold"/>
              <a:buChar char="•"/>
            </a:pPr>
            <a:r>
              <a:rPr lang="tr-TR" sz="2400" dirty="0">
                <a:solidFill>
                  <a:schemeClr val="dk1"/>
                </a:solidFill>
                <a:latin typeface="Nunito SemiBold"/>
                <a:ea typeface="Nunito SemiBold"/>
                <a:cs typeface="Nunito SemiBold"/>
                <a:sym typeface="Nunito SemiBold"/>
              </a:rPr>
              <a:t>Editör olmak prestij kazandırıyor</a:t>
            </a:r>
            <a:endParaRPr sz="2400" dirty="0">
              <a:solidFill>
                <a:schemeClr val="dk1"/>
              </a:solidFill>
              <a:latin typeface="Nunito SemiBold"/>
              <a:ea typeface="Nunito SemiBold"/>
              <a:cs typeface="Nunito SemiBold"/>
              <a:sym typeface="Nunito SemiBold"/>
            </a:endParaRPr>
          </a:p>
          <a:p>
            <a:pPr marL="285750" marR="0" lvl="0" indent="-323850" algn="l" rtl="0">
              <a:lnSpc>
                <a:spcPct val="150000"/>
              </a:lnSpc>
              <a:spcBef>
                <a:spcPts val="0"/>
              </a:spcBef>
              <a:spcAft>
                <a:spcPts val="0"/>
              </a:spcAft>
              <a:buClr>
                <a:srgbClr val="A61C00"/>
              </a:buClr>
              <a:buSzPts val="2400"/>
              <a:buFont typeface="Nunito SemiBold"/>
              <a:buChar char="•"/>
            </a:pPr>
            <a:r>
              <a:rPr lang="tr-TR" sz="2400" dirty="0">
                <a:solidFill>
                  <a:schemeClr val="dk1"/>
                </a:solidFill>
                <a:latin typeface="Nunito SemiBold"/>
                <a:ea typeface="Nunito SemiBold"/>
                <a:cs typeface="Nunito SemiBold"/>
                <a:sym typeface="Nunito SemiBold"/>
              </a:rPr>
              <a:t>Her kurum dergisini çıkartırsa kendi makalelerini rahatça yayımlayabilir</a:t>
            </a:r>
            <a:endParaRPr sz="2400" dirty="0">
              <a:solidFill>
                <a:schemeClr val="dk1"/>
              </a:solidFill>
              <a:latin typeface="Nunito SemiBold"/>
              <a:ea typeface="Nunito SemiBold"/>
              <a:cs typeface="Nunito SemiBold"/>
              <a:sym typeface="Nunito SemiBold"/>
            </a:endParaRPr>
          </a:p>
          <a:p>
            <a:pPr marL="285750" marR="0" lvl="0" indent="-323850" algn="l" rtl="0">
              <a:lnSpc>
                <a:spcPct val="150000"/>
              </a:lnSpc>
              <a:spcBef>
                <a:spcPts val="0"/>
              </a:spcBef>
              <a:spcAft>
                <a:spcPts val="0"/>
              </a:spcAft>
              <a:buClr>
                <a:srgbClr val="A61C00"/>
              </a:buClr>
              <a:buSzPts val="2400"/>
              <a:buFont typeface="Nunito SemiBold"/>
              <a:buChar char="•"/>
            </a:pPr>
            <a:r>
              <a:rPr lang="tr-TR" sz="2400" dirty="0">
                <a:solidFill>
                  <a:schemeClr val="dk1"/>
                </a:solidFill>
                <a:latin typeface="Nunito SemiBold"/>
                <a:ea typeface="Nunito SemiBold"/>
                <a:cs typeface="Nunito SemiBold"/>
                <a:sym typeface="Nunito SemiBold"/>
              </a:rPr>
              <a:t>Para kazanmak için</a:t>
            </a:r>
            <a:endParaRPr sz="2400" dirty="0">
              <a:solidFill>
                <a:schemeClr val="dk1"/>
              </a:solidFill>
              <a:latin typeface="Nunito SemiBold"/>
              <a:ea typeface="Nunito SemiBold"/>
              <a:cs typeface="Nunito SemiBold"/>
              <a:sym typeface="Nunito SemiBold"/>
            </a:endParaRPr>
          </a:p>
          <a:p>
            <a:pPr marL="285750" marR="0" lvl="0" indent="-323850" algn="l" rtl="0">
              <a:lnSpc>
                <a:spcPct val="150000"/>
              </a:lnSpc>
              <a:spcBef>
                <a:spcPts val="0"/>
              </a:spcBef>
              <a:spcAft>
                <a:spcPts val="0"/>
              </a:spcAft>
              <a:buClr>
                <a:srgbClr val="A61C00"/>
              </a:buClr>
              <a:buSzPts val="2400"/>
              <a:buFont typeface="Nunito SemiBold"/>
              <a:buChar char="•"/>
            </a:pPr>
            <a:r>
              <a:rPr lang="tr-TR" sz="2400" dirty="0" err="1">
                <a:solidFill>
                  <a:schemeClr val="dk1"/>
                </a:solidFill>
                <a:latin typeface="Nunito SemiBold"/>
                <a:ea typeface="Nunito SemiBold"/>
                <a:cs typeface="Nunito SemiBold"/>
                <a:sym typeface="Nunito SemiBold"/>
              </a:rPr>
              <a:t>DergiPark</a:t>
            </a:r>
            <a:r>
              <a:rPr lang="tr-TR" sz="2400" dirty="0">
                <a:solidFill>
                  <a:schemeClr val="dk1"/>
                </a:solidFill>
                <a:latin typeface="Nunito SemiBold"/>
                <a:ea typeface="Nunito SemiBold"/>
                <a:cs typeface="Nunito SemiBold"/>
                <a:sym typeface="Nunito SemiBold"/>
              </a:rPr>
              <a:t> ile dergi yayımlamak daha kolay</a:t>
            </a:r>
            <a:r>
              <a:rPr lang="tr-TR" sz="2400" dirty="0">
                <a:solidFill>
                  <a:schemeClr val="dk1"/>
                </a:solidFill>
                <a:latin typeface="Calibri"/>
                <a:ea typeface="Calibri"/>
                <a:cs typeface="Calibri"/>
                <a:sym typeface="Calibri"/>
              </a:rPr>
              <a:t> </a:t>
            </a:r>
            <a:endParaRPr sz="2400"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95" name="Shape 95"/>
          <p:cNvPicPr preferRelativeResize="0"/>
          <p:nvPr/>
        </p:nvPicPr>
        <p:blipFill>
          <a:blip r:embed="rId3">
            <a:alphaModFix/>
          </a:blip>
          <a:stretch>
            <a:fillRect/>
          </a:stretch>
        </p:blipFill>
        <p:spPr>
          <a:xfrm>
            <a:off x="5003000" y="6308050"/>
            <a:ext cx="1444451" cy="476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p:nvPr/>
        </p:nvSpPr>
        <p:spPr>
          <a:xfrm>
            <a:off x="376500" y="206750"/>
            <a:ext cx="11815500" cy="6651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4200" dirty="0">
                <a:solidFill>
                  <a:srgbClr val="A61C00"/>
                </a:solidFill>
                <a:latin typeface="Nunito SemiBold"/>
                <a:ea typeface="Nunito SemiBold"/>
                <a:cs typeface="Nunito SemiBold"/>
                <a:sym typeface="Nunito SemiBold"/>
              </a:rPr>
              <a:t>Amaç ne olursa olsun kesin bildiğimiz bir şey var</a:t>
            </a:r>
            <a:endParaRPr sz="4200" dirty="0">
              <a:solidFill>
                <a:srgbClr val="A61C00"/>
              </a:solidFill>
              <a:latin typeface="Nunito SemiBold"/>
              <a:ea typeface="Nunito SemiBold"/>
              <a:cs typeface="Nunito SemiBold"/>
              <a:sym typeface="Nunito SemiBold"/>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285750" marR="0" lvl="0" indent="-323850" algn="l" rtl="0">
              <a:lnSpc>
                <a:spcPct val="150000"/>
              </a:lnSpc>
              <a:spcBef>
                <a:spcPts val="0"/>
              </a:spcBef>
              <a:spcAft>
                <a:spcPts val="0"/>
              </a:spcAft>
              <a:buClr>
                <a:srgbClr val="A61C00"/>
              </a:buClr>
              <a:buSzPts val="2400"/>
              <a:buFont typeface="Nunito SemiBold"/>
              <a:buChar char="•"/>
            </a:pPr>
            <a:r>
              <a:rPr lang="tr-TR" sz="2400" dirty="0">
                <a:solidFill>
                  <a:schemeClr val="dk1"/>
                </a:solidFill>
                <a:latin typeface="Nunito SemiBold"/>
                <a:ea typeface="Nunito SemiBold"/>
                <a:cs typeface="Nunito SemiBold"/>
                <a:sym typeface="Nunito SemiBold"/>
              </a:rPr>
              <a:t>Kaliteli dergiler devam edecek, dizinlerde yer alabilecek</a:t>
            </a:r>
            <a:endParaRPr sz="2400" dirty="0">
              <a:latin typeface="Nunito SemiBold"/>
              <a:ea typeface="Nunito SemiBold"/>
              <a:cs typeface="Nunito SemiBold"/>
              <a:sym typeface="Nunito SemiBold"/>
            </a:endParaRPr>
          </a:p>
          <a:p>
            <a:pPr marL="285750" marR="0" lvl="0" indent="-323850" algn="l" rtl="0">
              <a:lnSpc>
                <a:spcPct val="150000"/>
              </a:lnSpc>
              <a:spcBef>
                <a:spcPts val="0"/>
              </a:spcBef>
              <a:spcAft>
                <a:spcPts val="0"/>
              </a:spcAft>
              <a:buClr>
                <a:srgbClr val="A61C00"/>
              </a:buClr>
              <a:buSzPts val="2400"/>
              <a:buFont typeface="Nunito SemiBold"/>
              <a:buChar char="•"/>
            </a:pPr>
            <a:r>
              <a:rPr lang="tr-TR" sz="2400" dirty="0">
                <a:solidFill>
                  <a:schemeClr val="dk1"/>
                </a:solidFill>
                <a:latin typeface="Nunito SemiBold"/>
                <a:ea typeface="Nunito SemiBold"/>
                <a:cs typeface="Nunito SemiBold"/>
                <a:sym typeface="Nunito SemiBold"/>
              </a:rPr>
              <a:t>Diğer dergiler önce sınıflandırılacak, durumları ortaya konulacak</a:t>
            </a:r>
            <a:endParaRPr sz="2400" dirty="0">
              <a:solidFill>
                <a:schemeClr val="dk1"/>
              </a:solidFill>
              <a:latin typeface="Nunito SemiBold"/>
              <a:ea typeface="Nunito SemiBold"/>
              <a:cs typeface="Nunito SemiBold"/>
              <a:sym typeface="Nunito SemiBold"/>
            </a:endParaRPr>
          </a:p>
          <a:p>
            <a:pPr marL="285750" marR="0" lvl="0" indent="-323850" algn="l" rtl="0">
              <a:lnSpc>
                <a:spcPct val="150000"/>
              </a:lnSpc>
              <a:spcBef>
                <a:spcPts val="0"/>
              </a:spcBef>
              <a:spcAft>
                <a:spcPts val="0"/>
              </a:spcAft>
              <a:buClr>
                <a:srgbClr val="A61C00"/>
              </a:buClr>
              <a:buSzPts val="2400"/>
              <a:buFont typeface="Nunito SemiBold"/>
              <a:buChar char="•"/>
            </a:pPr>
            <a:r>
              <a:rPr lang="tr-TR" sz="2400" dirty="0" err="1">
                <a:solidFill>
                  <a:schemeClr val="dk1"/>
                </a:solidFill>
                <a:latin typeface="Nunito SemiBold"/>
                <a:ea typeface="Nunito SemiBold"/>
                <a:cs typeface="Nunito SemiBold"/>
                <a:sym typeface="Nunito SemiBold"/>
              </a:rPr>
              <a:t>DergiPark</a:t>
            </a:r>
            <a:r>
              <a:rPr lang="tr-TR" sz="2400" dirty="0">
                <a:solidFill>
                  <a:schemeClr val="dk1"/>
                </a:solidFill>
                <a:latin typeface="Nunito SemiBold"/>
                <a:ea typeface="Nunito SemiBold"/>
                <a:cs typeface="Nunito SemiBold"/>
                <a:sym typeface="Nunito SemiBold"/>
              </a:rPr>
              <a:t> içerisinde elenecek</a:t>
            </a:r>
            <a:r>
              <a:rPr lang="tr-TR"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101" name="Shape 101"/>
          <p:cNvPicPr preferRelativeResize="0"/>
          <p:nvPr/>
        </p:nvPicPr>
        <p:blipFill rotWithShape="1">
          <a:blip r:embed="rId3">
            <a:alphaModFix/>
          </a:blip>
          <a:srcRect/>
          <a:stretch/>
        </p:blipFill>
        <p:spPr>
          <a:xfrm>
            <a:off x="2437561" y="4812206"/>
            <a:ext cx="928947" cy="920727"/>
          </a:xfrm>
          <a:prstGeom prst="rect">
            <a:avLst/>
          </a:prstGeom>
          <a:noFill/>
          <a:ln>
            <a:noFill/>
          </a:ln>
        </p:spPr>
      </p:pic>
      <p:pic>
        <p:nvPicPr>
          <p:cNvPr id="102" name="Shape 102"/>
          <p:cNvPicPr preferRelativeResize="0"/>
          <p:nvPr/>
        </p:nvPicPr>
        <p:blipFill rotWithShape="1">
          <a:blip r:embed="rId4">
            <a:alphaModFix/>
          </a:blip>
          <a:srcRect/>
          <a:stretch/>
        </p:blipFill>
        <p:spPr>
          <a:xfrm>
            <a:off x="5952673" y="3682249"/>
            <a:ext cx="4915624" cy="2625802"/>
          </a:xfrm>
          <a:prstGeom prst="rect">
            <a:avLst/>
          </a:prstGeom>
          <a:noFill/>
          <a:ln>
            <a:noFill/>
          </a:ln>
        </p:spPr>
      </p:pic>
      <p:pic>
        <p:nvPicPr>
          <p:cNvPr id="103" name="Shape 103"/>
          <p:cNvPicPr preferRelativeResize="0"/>
          <p:nvPr/>
        </p:nvPicPr>
        <p:blipFill>
          <a:blip r:embed="rId5">
            <a:alphaModFix/>
          </a:blip>
          <a:stretch>
            <a:fillRect/>
          </a:stretch>
        </p:blipFill>
        <p:spPr>
          <a:xfrm>
            <a:off x="5003000" y="6308050"/>
            <a:ext cx="1444451" cy="476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p:nvPr/>
        </p:nvSpPr>
        <p:spPr>
          <a:xfrm>
            <a:off x="859150" y="332075"/>
            <a:ext cx="10103700" cy="5390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4400" dirty="0">
                <a:solidFill>
                  <a:srgbClr val="A61C00"/>
                </a:solidFill>
                <a:latin typeface="Nunito SemiBold"/>
                <a:ea typeface="Nunito SemiBold"/>
                <a:cs typeface="Nunito SemiBold"/>
                <a:sym typeface="Nunito SemiBold"/>
              </a:rPr>
              <a:t>Yeni Bir Dergi İçin</a:t>
            </a:r>
            <a:endParaRPr sz="4400" dirty="0">
              <a:solidFill>
                <a:srgbClr val="A61C00"/>
              </a:solidFill>
              <a:latin typeface="Nunito SemiBold"/>
              <a:ea typeface="Nunito SemiBold"/>
              <a:cs typeface="Nunito SemiBold"/>
              <a:sym typeface="Nunito SemiBold"/>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457200" marR="0" lvl="0" indent="-381000" algn="l" rtl="0">
              <a:spcBef>
                <a:spcPts val="0"/>
              </a:spcBef>
              <a:spcAft>
                <a:spcPts val="0"/>
              </a:spcAft>
              <a:buClr>
                <a:srgbClr val="A61C00"/>
              </a:buClr>
              <a:buSzPts val="2400"/>
              <a:buFont typeface="Nunito SemiBold"/>
              <a:buChar char="●"/>
            </a:pPr>
            <a:r>
              <a:rPr lang="tr-TR" sz="2400" dirty="0">
                <a:solidFill>
                  <a:schemeClr val="dk1"/>
                </a:solidFill>
                <a:latin typeface="Nunito SemiBold"/>
                <a:ea typeface="Nunito SemiBold"/>
                <a:cs typeface="Nunito SemiBold"/>
                <a:sym typeface="Nunito SemiBold"/>
              </a:rPr>
              <a:t>Sürdürülebilir olması</a:t>
            </a:r>
            <a:endParaRPr sz="2400" dirty="0">
              <a:latin typeface="Nunito SemiBold"/>
              <a:ea typeface="Nunito SemiBold"/>
              <a:cs typeface="Nunito SemiBold"/>
              <a:sym typeface="Nunito SemiBold"/>
            </a:endParaRPr>
          </a:p>
          <a:p>
            <a:pPr marL="0" marR="0" lvl="0" indent="0" algn="l" rtl="0">
              <a:spcBef>
                <a:spcPts val="0"/>
              </a:spcBef>
              <a:spcAft>
                <a:spcPts val="0"/>
              </a:spcAft>
              <a:buNone/>
            </a:pPr>
            <a:endParaRPr sz="2400" dirty="0">
              <a:solidFill>
                <a:schemeClr val="dk1"/>
              </a:solidFill>
              <a:latin typeface="Nunito SemiBold"/>
              <a:ea typeface="Nunito SemiBold"/>
              <a:cs typeface="Nunito SemiBold"/>
              <a:sym typeface="Nunito SemiBold"/>
            </a:endParaRPr>
          </a:p>
          <a:p>
            <a:pPr marL="457200" marR="0" lvl="0" indent="-381000" algn="l" rtl="0">
              <a:spcBef>
                <a:spcPts val="0"/>
              </a:spcBef>
              <a:spcAft>
                <a:spcPts val="0"/>
              </a:spcAft>
              <a:buClr>
                <a:srgbClr val="A61C00"/>
              </a:buClr>
              <a:buSzPts val="2400"/>
              <a:buFont typeface="Nunito SemiBold"/>
              <a:buChar char="●"/>
            </a:pPr>
            <a:r>
              <a:rPr lang="tr-TR" sz="2400" dirty="0">
                <a:solidFill>
                  <a:schemeClr val="dk1"/>
                </a:solidFill>
                <a:latin typeface="Nunito SemiBold"/>
                <a:ea typeface="Nunito SemiBold"/>
                <a:cs typeface="Nunito SemiBold"/>
                <a:sym typeface="Nunito SemiBold"/>
              </a:rPr>
              <a:t>İhtiyacın gözetilmesi... Alanında yayın eksiği var mı?</a:t>
            </a:r>
            <a:endParaRPr sz="2400" dirty="0">
              <a:solidFill>
                <a:schemeClr val="dk1"/>
              </a:solidFill>
              <a:latin typeface="Nunito SemiBold"/>
              <a:ea typeface="Nunito SemiBold"/>
              <a:cs typeface="Nunito SemiBold"/>
              <a:sym typeface="Nunito SemiBold"/>
            </a:endParaRPr>
          </a:p>
          <a:p>
            <a:pPr marL="0" marR="0" lvl="0" indent="0" algn="l" rtl="0">
              <a:spcBef>
                <a:spcPts val="0"/>
              </a:spcBef>
              <a:spcAft>
                <a:spcPts val="0"/>
              </a:spcAft>
              <a:buNone/>
            </a:pPr>
            <a:endParaRPr sz="2400" dirty="0">
              <a:solidFill>
                <a:schemeClr val="dk1"/>
              </a:solidFill>
              <a:latin typeface="Nunito SemiBold"/>
              <a:ea typeface="Nunito SemiBold"/>
              <a:cs typeface="Nunito SemiBold"/>
              <a:sym typeface="Nunito SemiBold"/>
            </a:endParaRPr>
          </a:p>
          <a:p>
            <a:pPr marL="457200" marR="0" lvl="0" indent="-381000" algn="l" rtl="0">
              <a:spcBef>
                <a:spcPts val="0"/>
              </a:spcBef>
              <a:spcAft>
                <a:spcPts val="0"/>
              </a:spcAft>
              <a:buClr>
                <a:srgbClr val="A61C00"/>
              </a:buClr>
              <a:buSzPts val="2400"/>
              <a:buFont typeface="Nunito SemiBold"/>
              <a:buChar char="●"/>
            </a:pPr>
            <a:r>
              <a:rPr lang="tr-TR" sz="2400" dirty="0">
                <a:solidFill>
                  <a:schemeClr val="dk1"/>
                </a:solidFill>
                <a:latin typeface="Nunito SemiBold"/>
                <a:ea typeface="Nunito SemiBold"/>
                <a:cs typeface="Nunito SemiBold"/>
                <a:sym typeface="Nunito SemiBold"/>
              </a:rPr>
              <a:t>Derginin sınırlarının net çizilmesi... Amaç ve kapsam</a:t>
            </a:r>
            <a:endParaRPr sz="2400" dirty="0">
              <a:latin typeface="Nunito SemiBold"/>
              <a:ea typeface="Nunito SemiBold"/>
              <a:cs typeface="Nunito SemiBold"/>
              <a:sym typeface="Nunito SemiBold"/>
            </a:endParaRPr>
          </a:p>
          <a:p>
            <a:pPr marL="0" marR="0" lvl="0" indent="0" algn="l" rtl="0">
              <a:spcBef>
                <a:spcPts val="0"/>
              </a:spcBef>
              <a:spcAft>
                <a:spcPts val="0"/>
              </a:spcAft>
              <a:buNone/>
            </a:pPr>
            <a:endParaRPr sz="2400" dirty="0">
              <a:solidFill>
                <a:schemeClr val="dk1"/>
              </a:solidFill>
              <a:latin typeface="Nunito SemiBold"/>
              <a:ea typeface="Nunito SemiBold"/>
              <a:cs typeface="Nunito SemiBold"/>
              <a:sym typeface="Nunito SemiBold"/>
            </a:endParaRPr>
          </a:p>
          <a:p>
            <a:pPr marL="457200" marR="0" lvl="0" indent="-381000" algn="l" rtl="0">
              <a:spcBef>
                <a:spcPts val="0"/>
              </a:spcBef>
              <a:spcAft>
                <a:spcPts val="0"/>
              </a:spcAft>
              <a:buClr>
                <a:srgbClr val="A61C00"/>
              </a:buClr>
              <a:buSzPts val="2400"/>
              <a:buFont typeface="Nunito SemiBold"/>
              <a:buChar char="●"/>
            </a:pPr>
            <a:r>
              <a:rPr lang="tr-TR" sz="2400" dirty="0">
                <a:solidFill>
                  <a:schemeClr val="dk1"/>
                </a:solidFill>
                <a:latin typeface="Nunito SemiBold"/>
                <a:ea typeface="Nunito SemiBold"/>
                <a:cs typeface="Nunito SemiBold"/>
                <a:sym typeface="Nunito SemiBold"/>
              </a:rPr>
              <a:t>Dergiyi sahiplenecek kadro, kurumsallık</a:t>
            </a:r>
            <a:endParaRPr sz="2400" dirty="0">
              <a:latin typeface="Nunito SemiBold"/>
              <a:ea typeface="Nunito SemiBold"/>
              <a:cs typeface="Nunito SemiBold"/>
              <a:sym typeface="Nunito SemiBold"/>
            </a:endParaRPr>
          </a:p>
          <a:p>
            <a:pPr marL="0" marR="0" lvl="0" indent="0" algn="l" rtl="0">
              <a:spcBef>
                <a:spcPts val="0"/>
              </a:spcBef>
              <a:spcAft>
                <a:spcPts val="0"/>
              </a:spcAft>
              <a:buNone/>
            </a:pPr>
            <a:endParaRPr sz="1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1" u="sng" dirty="0">
              <a:solidFill>
                <a:schemeClr val="hlink"/>
              </a:solidFill>
              <a:latin typeface="Calibri"/>
              <a:ea typeface="Calibri"/>
              <a:cs typeface="Calibri"/>
              <a:sym typeface="Calibri"/>
              <a:hlinkClick r:id="rId3"/>
            </a:endParaRPr>
          </a:p>
          <a:p>
            <a:pPr marL="0" marR="0" lvl="0" indent="0" algn="l" rtl="0">
              <a:spcBef>
                <a:spcPts val="0"/>
              </a:spcBef>
              <a:spcAft>
                <a:spcPts val="0"/>
              </a:spcAft>
              <a:buNone/>
            </a:pPr>
            <a:endParaRPr sz="1800" b="1" u="sng" dirty="0">
              <a:solidFill>
                <a:schemeClr val="hlink"/>
              </a:solidFill>
              <a:latin typeface="Calibri"/>
              <a:ea typeface="Calibri"/>
              <a:cs typeface="Calibri"/>
              <a:sym typeface="Calibri"/>
              <a:hlinkClick r:id="rId3"/>
            </a:endParaRPr>
          </a:p>
          <a:p>
            <a:pPr marL="0" marR="0" lvl="0" indent="0" algn="l" rtl="0">
              <a:spcBef>
                <a:spcPts val="0"/>
              </a:spcBef>
              <a:spcAft>
                <a:spcPts val="0"/>
              </a:spcAft>
              <a:buNone/>
            </a:pPr>
            <a:endParaRPr sz="1800" b="1" u="sng" dirty="0">
              <a:solidFill>
                <a:schemeClr val="hlink"/>
              </a:solidFill>
              <a:latin typeface="Calibri"/>
              <a:ea typeface="Calibri"/>
              <a:cs typeface="Calibri"/>
              <a:sym typeface="Calibri"/>
              <a:hlinkClick r:id="rId3"/>
            </a:endParaRPr>
          </a:p>
          <a:p>
            <a:pPr marL="0" marR="0" lvl="0" indent="0" algn="l" rtl="0">
              <a:spcBef>
                <a:spcPts val="0"/>
              </a:spcBef>
              <a:spcAft>
                <a:spcPts val="0"/>
              </a:spcAft>
              <a:buNone/>
            </a:pPr>
            <a:endParaRPr sz="1800" b="1" u="sng" dirty="0">
              <a:solidFill>
                <a:schemeClr val="hlink"/>
              </a:solidFill>
              <a:latin typeface="Calibri"/>
              <a:ea typeface="Calibri"/>
              <a:cs typeface="Calibri"/>
              <a:sym typeface="Calibri"/>
              <a:hlinkClick r:id="rId3"/>
            </a:endParaRPr>
          </a:p>
          <a:p>
            <a:pPr marL="0" lvl="0" indent="0" rtl="0">
              <a:spcBef>
                <a:spcPts val="0"/>
              </a:spcBef>
              <a:spcAft>
                <a:spcPts val="0"/>
              </a:spcAft>
              <a:buClr>
                <a:schemeClr val="dk1"/>
              </a:buClr>
              <a:buFont typeface="Arial"/>
              <a:buNone/>
            </a:pPr>
            <a:r>
              <a:rPr lang="tr-TR" sz="1800" b="1" u="sng" dirty="0">
                <a:solidFill>
                  <a:schemeClr val="hlink"/>
                </a:solidFill>
                <a:latin typeface="Calibri"/>
                <a:ea typeface="Calibri"/>
                <a:cs typeface="Calibri"/>
                <a:sym typeface="Calibri"/>
                <a:hlinkClick r:id="rId3"/>
              </a:rPr>
              <a:t>http://ulakbim.tubitak.gov.tr/sites/images/Ulakbim/ebru_aydin.pdf</a:t>
            </a:r>
            <a:endParaRPr sz="1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109" name="Shape 109"/>
          <p:cNvPicPr preferRelativeResize="0"/>
          <p:nvPr/>
        </p:nvPicPr>
        <p:blipFill>
          <a:blip r:embed="rId4">
            <a:alphaModFix/>
          </a:blip>
          <a:stretch>
            <a:fillRect/>
          </a:stretch>
        </p:blipFill>
        <p:spPr>
          <a:xfrm>
            <a:off x="5003000" y="6308050"/>
            <a:ext cx="1444451" cy="476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8">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8">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8">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8">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p:nvPr/>
        </p:nvSpPr>
        <p:spPr>
          <a:xfrm>
            <a:off x="355600" y="40925"/>
            <a:ext cx="11384700" cy="6779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tr-TR" sz="3500" dirty="0">
                <a:solidFill>
                  <a:srgbClr val="A61C00"/>
                </a:solidFill>
                <a:latin typeface="Nunito SemiBold"/>
                <a:ea typeface="Nunito SemiBold"/>
                <a:cs typeface="Nunito SemiBold"/>
                <a:sym typeface="Nunito SemiBold"/>
              </a:rPr>
              <a:t>Yeni Bir Dergi İçin</a:t>
            </a:r>
            <a:endParaRPr sz="3500" dirty="0">
              <a:latin typeface="Nunito SemiBold"/>
              <a:ea typeface="Nunito SemiBold"/>
              <a:cs typeface="Nunito SemiBold"/>
              <a:sym typeface="Nunito SemiBold"/>
            </a:endParaRPr>
          </a:p>
          <a:p>
            <a:pPr marL="0" marR="0" lvl="0" indent="0" algn="l" rtl="0">
              <a:spcBef>
                <a:spcPts val="0"/>
              </a:spcBef>
              <a:spcAft>
                <a:spcPts val="0"/>
              </a:spcAft>
              <a:buNone/>
            </a:pPr>
            <a:endParaRPr sz="1800" dirty="0">
              <a:solidFill>
                <a:schemeClr val="dk1"/>
              </a:solidFill>
            </a:endParaRPr>
          </a:p>
          <a:p>
            <a:pPr marL="0" marR="0" lvl="0" indent="0" algn="l" rtl="0">
              <a:spcBef>
                <a:spcPts val="0"/>
              </a:spcBef>
              <a:spcAft>
                <a:spcPts val="0"/>
              </a:spcAft>
              <a:buNone/>
            </a:pPr>
            <a:r>
              <a:rPr lang="tr-TR" sz="2200" dirty="0">
                <a:solidFill>
                  <a:schemeClr val="dk1"/>
                </a:solidFill>
                <a:latin typeface="Nunito SemiBold"/>
                <a:ea typeface="Nunito SemiBold"/>
                <a:cs typeface="Nunito SemiBold"/>
                <a:sym typeface="Nunito SemiBold"/>
              </a:rPr>
              <a:t>Dergi Adı ve kısaltması</a:t>
            </a:r>
            <a:r>
              <a:rPr lang="tr-TR" sz="2400" dirty="0">
                <a:solidFill>
                  <a:schemeClr val="dk1"/>
                </a:solidFill>
                <a:latin typeface="Nunito SemiBold"/>
                <a:ea typeface="Nunito SemiBold"/>
                <a:cs typeface="Nunito SemiBold"/>
                <a:sym typeface="Nunito SemiBold"/>
              </a:rPr>
              <a:t> </a:t>
            </a:r>
            <a:r>
              <a:rPr lang="tr-TR" sz="2000" i="1" dirty="0">
                <a:solidFill>
                  <a:schemeClr val="dk1"/>
                </a:solidFill>
                <a:latin typeface="Nunito SemiBold"/>
                <a:ea typeface="Nunito SemiBold"/>
                <a:cs typeface="Nunito SemiBold"/>
                <a:sym typeface="Nunito SemiBold"/>
              </a:rPr>
              <a:t>(derginiz için standart olan tek bir kısaltma kullanın ve diğer dergi isimleriyle karıştırılabilecek olan kısaltmalardan kaçının)</a:t>
            </a:r>
            <a:r>
              <a:rPr lang="tr-TR" sz="2000" dirty="0">
                <a:solidFill>
                  <a:schemeClr val="dk1"/>
                </a:solidFill>
                <a:latin typeface="Nunito SemiBold"/>
                <a:ea typeface="Nunito SemiBold"/>
                <a:cs typeface="Nunito SemiBold"/>
                <a:sym typeface="Nunito SemiBold"/>
              </a:rPr>
              <a:t>:</a:t>
            </a:r>
            <a:br>
              <a:rPr lang="tr-TR" sz="2000" dirty="0">
                <a:solidFill>
                  <a:schemeClr val="dk1"/>
                </a:solidFill>
                <a:latin typeface="Nunito SemiBold"/>
                <a:ea typeface="Nunito SemiBold"/>
                <a:cs typeface="Nunito SemiBold"/>
                <a:sym typeface="Nunito SemiBold"/>
              </a:rPr>
            </a:br>
            <a:endParaRPr sz="2400" dirty="0">
              <a:latin typeface="Nunito SemiBold"/>
              <a:ea typeface="Nunito SemiBold"/>
              <a:cs typeface="Nunito SemiBold"/>
              <a:sym typeface="Nunito SemiBold"/>
            </a:endParaRPr>
          </a:p>
          <a:p>
            <a:pPr marL="914400" marR="0" lvl="0" indent="-355600" algn="l" rtl="0">
              <a:spcBef>
                <a:spcPts val="0"/>
              </a:spcBef>
              <a:spcAft>
                <a:spcPts val="0"/>
              </a:spcAft>
              <a:buClr>
                <a:srgbClr val="A61C00"/>
              </a:buClr>
              <a:buSzPts val="2000"/>
              <a:buFont typeface="Nunito SemiBold"/>
              <a:buChar char="●"/>
            </a:pPr>
            <a:r>
              <a:rPr lang="tr-TR" sz="2000" dirty="0">
                <a:solidFill>
                  <a:schemeClr val="dk1"/>
                </a:solidFill>
                <a:latin typeface="Nunito SemiBold"/>
                <a:ea typeface="Nunito SemiBold"/>
                <a:cs typeface="Nunito SemiBold"/>
                <a:sym typeface="Nunito SemiBold"/>
              </a:rPr>
              <a:t>Üniversite/Enstitü ismi</a:t>
            </a:r>
            <a:endParaRPr sz="2000" dirty="0">
              <a:latin typeface="Nunito SemiBold"/>
              <a:ea typeface="Nunito SemiBold"/>
              <a:cs typeface="Nunito SemiBold"/>
              <a:sym typeface="Nunito SemiBold"/>
            </a:endParaRPr>
          </a:p>
          <a:p>
            <a:pPr marL="914400" marR="0" lvl="0" indent="-355600" algn="l" rtl="0">
              <a:spcBef>
                <a:spcPts val="0"/>
              </a:spcBef>
              <a:spcAft>
                <a:spcPts val="0"/>
              </a:spcAft>
              <a:buClr>
                <a:srgbClr val="A61C00"/>
              </a:buClr>
              <a:buSzPts val="2000"/>
              <a:buFont typeface="Nunito SemiBold"/>
              <a:buChar char="●"/>
            </a:pPr>
            <a:r>
              <a:rPr lang="tr-TR" sz="2000" dirty="0">
                <a:solidFill>
                  <a:schemeClr val="dk1"/>
                </a:solidFill>
                <a:latin typeface="Nunito SemiBold"/>
                <a:ea typeface="Nunito SemiBold"/>
                <a:cs typeface="Nunito SemiBold"/>
                <a:sym typeface="Nunito SemiBold"/>
              </a:rPr>
              <a:t>Ulusal/Uluslararası</a:t>
            </a:r>
            <a:endParaRPr sz="2000" dirty="0">
              <a:latin typeface="Nunito SemiBold"/>
              <a:ea typeface="Nunito SemiBold"/>
              <a:cs typeface="Nunito SemiBold"/>
              <a:sym typeface="Nunito SemiBold"/>
            </a:endParaRPr>
          </a:p>
          <a:p>
            <a:pPr marL="914400" marR="0" lvl="0" indent="-355600" algn="l" rtl="0">
              <a:spcBef>
                <a:spcPts val="0"/>
              </a:spcBef>
              <a:spcAft>
                <a:spcPts val="0"/>
              </a:spcAft>
              <a:buClr>
                <a:srgbClr val="A61C00"/>
              </a:buClr>
              <a:buSzPts val="2000"/>
              <a:buFont typeface="Nunito SemiBold"/>
              <a:buChar char="●"/>
            </a:pPr>
            <a:r>
              <a:rPr lang="tr-TR" sz="2000" dirty="0">
                <a:solidFill>
                  <a:schemeClr val="dk1"/>
                </a:solidFill>
                <a:latin typeface="Nunito SemiBold"/>
                <a:ea typeface="Nunito SemiBold"/>
                <a:cs typeface="Nunito SemiBold"/>
                <a:sym typeface="Nunito SemiBold"/>
              </a:rPr>
              <a:t>Uzun hatta upuzun isimler</a:t>
            </a:r>
            <a:endParaRPr sz="2000" dirty="0">
              <a:latin typeface="Nunito SemiBold"/>
              <a:ea typeface="Nunito SemiBold"/>
              <a:cs typeface="Nunito SemiBold"/>
              <a:sym typeface="Nunito SemiBold"/>
            </a:endParaRPr>
          </a:p>
          <a:p>
            <a:pPr marL="914400" marR="0" lvl="0" indent="-355600" algn="l" rtl="0">
              <a:spcBef>
                <a:spcPts val="0"/>
              </a:spcBef>
              <a:spcAft>
                <a:spcPts val="0"/>
              </a:spcAft>
              <a:buClr>
                <a:srgbClr val="A61C00"/>
              </a:buClr>
              <a:buSzPts val="2000"/>
              <a:buFont typeface="Nunito SemiBold"/>
              <a:buChar char="●"/>
            </a:pPr>
            <a:r>
              <a:rPr lang="tr-TR" sz="2000" dirty="0">
                <a:solidFill>
                  <a:schemeClr val="dk1"/>
                </a:solidFill>
                <a:latin typeface="Nunito SemiBold"/>
                <a:ea typeface="Nunito SemiBold"/>
                <a:cs typeface="Nunito SemiBold"/>
                <a:sym typeface="Nunito SemiBold"/>
              </a:rPr>
              <a:t>Paralel başlık</a:t>
            </a:r>
            <a:br>
              <a:rPr lang="tr-TR" sz="2400" dirty="0">
                <a:solidFill>
                  <a:schemeClr val="dk1"/>
                </a:solidFill>
                <a:latin typeface="Nunito SemiBold"/>
                <a:ea typeface="Nunito SemiBold"/>
                <a:cs typeface="Nunito SemiBold"/>
                <a:sym typeface="Nunito SemiBold"/>
              </a:rPr>
            </a:br>
            <a:endParaRPr sz="2400" dirty="0">
              <a:latin typeface="Nunito SemiBold"/>
              <a:ea typeface="Nunito SemiBold"/>
              <a:cs typeface="Nunito SemiBold"/>
              <a:sym typeface="Nunito SemiBold"/>
            </a:endParaRPr>
          </a:p>
          <a:p>
            <a:pPr marL="0" marR="0" lvl="0" indent="0" algn="l" rtl="0">
              <a:spcBef>
                <a:spcPts val="0"/>
              </a:spcBef>
              <a:spcAft>
                <a:spcPts val="0"/>
              </a:spcAft>
              <a:buNone/>
            </a:pPr>
            <a:r>
              <a:rPr lang="tr-TR" sz="2200" dirty="0">
                <a:solidFill>
                  <a:schemeClr val="dk1"/>
                </a:solidFill>
                <a:latin typeface="Nunito SemiBold"/>
                <a:ea typeface="Nunito SemiBold"/>
                <a:cs typeface="Nunito SemiBold"/>
                <a:sym typeface="Nunito SemiBold"/>
              </a:rPr>
              <a:t>ISSN/Dergi adı değişikliği</a:t>
            </a:r>
          </a:p>
          <a:p>
            <a:pPr marL="0" marR="0" lvl="0" indent="0" algn="l" rtl="0">
              <a:spcBef>
                <a:spcPts val="0"/>
              </a:spcBef>
              <a:spcAft>
                <a:spcPts val="0"/>
              </a:spcAft>
              <a:buNone/>
            </a:pPr>
            <a:endParaRPr sz="2200" dirty="0">
              <a:latin typeface="Nunito SemiBold"/>
              <a:ea typeface="Nunito SemiBold"/>
              <a:cs typeface="Nunito SemiBold"/>
              <a:sym typeface="Nunito SemiBold"/>
            </a:endParaRPr>
          </a:p>
          <a:p>
            <a:pPr marL="0" marR="0" lvl="0" indent="0" algn="l" rtl="0">
              <a:spcBef>
                <a:spcPts val="0"/>
              </a:spcBef>
              <a:spcAft>
                <a:spcPts val="0"/>
              </a:spcAft>
              <a:buNone/>
            </a:pPr>
            <a:r>
              <a:rPr lang="tr-TR" sz="2200" dirty="0" err="1">
                <a:solidFill>
                  <a:schemeClr val="dk1"/>
                </a:solidFill>
                <a:latin typeface="Nunito SemiBold"/>
                <a:ea typeface="Nunito SemiBold"/>
                <a:cs typeface="Nunito SemiBold"/>
                <a:sym typeface="Nunito SemiBold"/>
              </a:rPr>
              <a:t>Scopus’ta</a:t>
            </a:r>
            <a:r>
              <a:rPr lang="tr-TR" sz="2200" dirty="0">
                <a:solidFill>
                  <a:schemeClr val="dk1"/>
                </a:solidFill>
                <a:latin typeface="Nunito SemiBold"/>
                <a:ea typeface="Nunito SemiBold"/>
                <a:cs typeface="Nunito SemiBold"/>
                <a:sym typeface="Nunito SemiBold"/>
              </a:rPr>
              <a:t> </a:t>
            </a:r>
            <a:r>
              <a:rPr lang="tr-TR" sz="2200" dirty="0" err="1">
                <a:solidFill>
                  <a:schemeClr val="dk1"/>
                </a:solidFill>
                <a:latin typeface="Nunito SemiBold"/>
                <a:ea typeface="Nunito SemiBold"/>
                <a:cs typeface="Nunito SemiBold"/>
                <a:sym typeface="Nunito SemiBold"/>
              </a:rPr>
              <a:t>dizinlenen</a:t>
            </a:r>
            <a:r>
              <a:rPr lang="tr-TR" sz="2200" dirty="0">
                <a:solidFill>
                  <a:schemeClr val="dk1"/>
                </a:solidFill>
                <a:latin typeface="Nunito SemiBold"/>
                <a:ea typeface="Nunito SemiBold"/>
                <a:cs typeface="Nunito SemiBold"/>
                <a:sym typeface="Nunito SemiBold"/>
              </a:rPr>
              <a:t> dergilere örnek:</a:t>
            </a:r>
            <a:endParaRPr sz="2400" dirty="0">
              <a:solidFill>
                <a:schemeClr val="dk1"/>
              </a:solidFill>
              <a:latin typeface="Nunito SemiBold"/>
              <a:ea typeface="Nunito SemiBold"/>
              <a:cs typeface="Nunito SemiBold"/>
              <a:sym typeface="Nunito SemiBold"/>
            </a:endParaRPr>
          </a:p>
          <a:p>
            <a:pPr marL="914400" marR="0" lvl="0" indent="-355600" algn="l" rtl="0">
              <a:spcBef>
                <a:spcPts val="0"/>
              </a:spcBef>
              <a:spcAft>
                <a:spcPts val="0"/>
              </a:spcAft>
              <a:buClr>
                <a:srgbClr val="A61C00"/>
              </a:buClr>
              <a:buSzPts val="2000"/>
              <a:buFont typeface="Nunito SemiBold"/>
              <a:buChar char="●"/>
            </a:pPr>
            <a:r>
              <a:rPr lang="tr-TR" sz="2000" dirty="0" err="1">
                <a:solidFill>
                  <a:schemeClr val="dk1"/>
                </a:solidFill>
                <a:latin typeface="Nunito SemiBold"/>
                <a:ea typeface="Nunito SemiBold"/>
                <a:cs typeface="Nunito SemiBold"/>
                <a:sym typeface="Nunito SemiBold"/>
              </a:rPr>
              <a:t>Acta</a:t>
            </a:r>
            <a:r>
              <a:rPr lang="tr-TR" sz="2000" dirty="0">
                <a:solidFill>
                  <a:schemeClr val="dk1"/>
                </a:solidFill>
                <a:latin typeface="Nunito SemiBold"/>
                <a:ea typeface="Nunito SemiBold"/>
                <a:cs typeface="Nunito SemiBold"/>
                <a:sym typeface="Nunito SemiBold"/>
              </a:rPr>
              <a:t> </a:t>
            </a:r>
            <a:r>
              <a:rPr lang="tr-TR" sz="2000" dirty="0" err="1">
                <a:solidFill>
                  <a:schemeClr val="dk1"/>
                </a:solidFill>
                <a:latin typeface="Nunito SemiBold"/>
                <a:ea typeface="Nunito SemiBold"/>
                <a:cs typeface="Nunito SemiBold"/>
                <a:sym typeface="Nunito SemiBold"/>
              </a:rPr>
              <a:t>Veterinaria</a:t>
            </a:r>
            <a:r>
              <a:rPr lang="tr-TR" sz="2000" dirty="0">
                <a:solidFill>
                  <a:schemeClr val="dk1"/>
                </a:solidFill>
                <a:latin typeface="Nunito SemiBold"/>
                <a:ea typeface="Nunito SemiBold"/>
                <a:cs typeface="Nunito SemiBold"/>
                <a:sym typeface="Nunito SemiBold"/>
              </a:rPr>
              <a:t> </a:t>
            </a:r>
            <a:r>
              <a:rPr lang="tr-TR" sz="2000" dirty="0" err="1">
                <a:solidFill>
                  <a:schemeClr val="dk1"/>
                </a:solidFill>
                <a:latin typeface="Nunito SemiBold"/>
                <a:ea typeface="Nunito SemiBold"/>
                <a:cs typeface="Nunito SemiBold"/>
                <a:sym typeface="Nunito SemiBold"/>
              </a:rPr>
              <a:t>Eurasia</a:t>
            </a:r>
            <a:r>
              <a:rPr lang="tr-TR" sz="2000" dirty="0">
                <a:solidFill>
                  <a:schemeClr val="dk1"/>
                </a:solidFill>
                <a:latin typeface="Nunito SemiBold"/>
                <a:ea typeface="Nunito SemiBold"/>
                <a:cs typeface="Nunito SemiBold"/>
                <a:sym typeface="Nunito SemiBold"/>
              </a:rPr>
              <a:t> - İstanbul Üniversitesi</a:t>
            </a:r>
            <a:endParaRPr sz="2000" dirty="0">
              <a:latin typeface="Nunito SemiBold"/>
              <a:ea typeface="Nunito SemiBold"/>
              <a:cs typeface="Nunito SemiBold"/>
              <a:sym typeface="Nunito SemiBold"/>
            </a:endParaRPr>
          </a:p>
          <a:p>
            <a:pPr marL="914400" marR="0" lvl="0" indent="-355600" algn="l" rtl="0">
              <a:spcBef>
                <a:spcPts val="0"/>
              </a:spcBef>
              <a:spcAft>
                <a:spcPts val="0"/>
              </a:spcAft>
              <a:buClr>
                <a:srgbClr val="A61C00"/>
              </a:buClr>
              <a:buSzPts val="2000"/>
              <a:buFont typeface="Nunito SemiBold"/>
              <a:buChar char="●"/>
            </a:pPr>
            <a:r>
              <a:rPr lang="tr-TR" sz="2000" dirty="0">
                <a:solidFill>
                  <a:schemeClr val="dk1"/>
                </a:solidFill>
                <a:latin typeface="Nunito SemiBold"/>
                <a:ea typeface="Nunito SemiBold"/>
                <a:cs typeface="Nunito SemiBold"/>
                <a:sym typeface="Nunito SemiBold"/>
              </a:rPr>
              <a:t>Bilimsel Madencilik Dergisi - TMMOB Maden Mühendisleri Odası</a:t>
            </a:r>
            <a:endParaRPr sz="2000" dirty="0">
              <a:latin typeface="Nunito SemiBold"/>
              <a:ea typeface="Nunito SemiBold"/>
              <a:cs typeface="Nunito SemiBold"/>
              <a:sym typeface="Nunito SemiBold"/>
            </a:endParaRPr>
          </a:p>
          <a:p>
            <a:pPr marL="914400" marR="0" lvl="0" indent="-355600" algn="l" rtl="0">
              <a:spcBef>
                <a:spcPts val="0"/>
              </a:spcBef>
              <a:spcAft>
                <a:spcPts val="0"/>
              </a:spcAft>
              <a:buClr>
                <a:srgbClr val="A61C00"/>
              </a:buClr>
              <a:buSzPts val="2000"/>
              <a:buFont typeface="Nunito SemiBold"/>
              <a:buChar char="●"/>
            </a:pPr>
            <a:r>
              <a:rPr lang="tr-TR" sz="2000" dirty="0">
                <a:solidFill>
                  <a:schemeClr val="dk1"/>
                </a:solidFill>
                <a:latin typeface="Nunito SemiBold"/>
                <a:ea typeface="Nunito SemiBold"/>
                <a:cs typeface="Nunito SemiBold"/>
                <a:sym typeface="Nunito SemiBold"/>
              </a:rPr>
              <a:t>Cumhuriyet İlahiyat Dergisi - Cumhuriyet Üniversitesi</a:t>
            </a:r>
            <a:endParaRPr sz="2000" dirty="0">
              <a:latin typeface="Nunito SemiBold"/>
              <a:ea typeface="Nunito SemiBold"/>
              <a:cs typeface="Nunito SemiBold"/>
              <a:sym typeface="Nunito SemiBold"/>
            </a:endParaRPr>
          </a:p>
          <a:p>
            <a:pPr marL="914400" marR="0" lvl="0" indent="-355600" algn="l" rtl="0">
              <a:spcBef>
                <a:spcPts val="0"/>
              </a:spcBef>
              <a:spcAft>
                <a:spcPts val="0"/>
              </a:spcAft>
              <a:buClr>
                <a:srgbClr val="A61C00"/>
              </a:buClr>
              <a:buSzPts val="2000"/>
              <a:buFont typeface="Nunito SemiBold"/>
              <a:buChar char="●"/>
            </a:pPr>
            <a:r>
              <a:rPr lang="tr-TR" sz="2000" dirty="0">
                <a:solidFill>
                  <a:schemeClr val="dk1"/>
                </a:solidFill>
                <a:latin typeface="Nunito SemiBold"/>
                <a:ea typeface="Nunito SemiBold"/>
                <a:cs typeface="Nunito SemiBold"/>
                <a:sym typeface="Nunito SemiBold"/>
              </a:rPr>
              <a:t>Güncel Pediatri - Uludağ Üniversitesi</a:t>
            </a:r>
            <a:endParaRPr sz="2000" dirty="0">
              <a:latin typeface="Nunito SemiBold"/>
              <a:ea typeface="Nunito SemiBold"/>
              <a:cs typeface="Nunito SemiBold"/>
              <a:sym typeface="Nunito SemiBold"/>
            </a:endParaRPr>
          </a:p>
          <a:p>
            <a:pPr marL="914400" marR="0" lvl="0" indent="-355600" algn="l" rtl="0">
              <a:spcBef>
                <a:spcPts val="0"/>
              </a:spcBef>
              <a:spcAft>
                <a:spcPts val="0"/>
              </a:spcAft>
              <a:buClr>
                <a:srgbClr val="A61C00"/>
              </a:buClr>
              <a:buSzPts val="2000"/>
              <a:buFont typeface="Nunito SemiBold"/>
              <a:buChar char="●"/>
            </a:pPr>
            <a:r>
              <a:rPr lang="tr-TR" sz="2000" dirty="0">
                <a:solidFill>
                  <a:schemeClr val="dk1"/>
                </a:solidFill>
                <a:latin typeface="Nunito SemiBold"/>
                <a:ea typeface="Nunito SemiBold"/>
                <a:cs typeface="Nunito SemiBold"/>
                <a:sym typeface="Nunito SemiBold"/>
              </a:rPr>
              <a:t>Jeoloji Mühendisliği Dergisi - TMMOB Jeoloji Mühendisleri Odası</a:t>
            </a:r>
            <a:endParaRPr sz="2000" dirty="0">
              <a:latin typeface="Nunito SemiBold"/>
              <a:ea typeface="Nunito SemiBold"/>
              <a:cs typeface="Nunito SemiBold"/>
              <a:sym typeface="Nunito SemiBold"/>
            </a:endParaRPr>
          </a:p>
          <a:p>
            <a:pPr marL="914400" marR="0" lvl="0" indent="-355600" algn="l" rtl="0">
              <a:spcBef>
                <a:spcPts val="0"/>
              </a:spcBef>
              <a:spcAft>
                <a:spcPts val="0"/>
              </a:spcAft>
              <a:buClr>
                <a:srgbClr val="A61C00"/>
              </a:buClr>
              <a:buSzPts val="2000"/>
              <a:buFont typeface="Nunito SemiBold"/>
              <a:buChar char="●"/>
            </a:pPr>
            <a:r>
              <a:rPr lang="tr-TR" sz="2000" dirty="0">
                <a:solidFill>
                  <a:schemeClr val="dk1"/>
                </a:solidFill>
                <a:latin typeface="Nunito SemiBold"/>
                <a:ea typeface="Nunito SemiBold"/>
                <a:cs typeface="Nunito SemiBold"/>
                <a:sym typeface="Nunito SemiBold"/>
              </a:rPr>
              <a:t>Türk Jinekolojik Onkoloji Dergisi - Türk Jinekolojik Onkoloji Derneği</a:t>
            </a:r>
            <a:endParaRPr sz="2000" dirty="0">
              <a:latin typeface="Nunito SemiBold"/>
              <a:ea typeface="Nunito SemiBold"/>
              <a:cs typeface="Nunito SemiBold"/>
              <a:sym typeface="Nunito SemiBold"/>
            </a:endParaRPr>
          </a:p>
        </p:txBody>
      </p:sp>
      <p:pic>
        <p:nvPicPr>
          <p:cNvPr id="115" name="Shape 115"/>
          <p:cNvPicPr preferRelativeResize="0"/>
          <p:nvPr/>
        </p:nvPicPr>
        <p:blipFill>
          <a:blip r:embed="rId3">
            <a:alphaModFix/>
          </a:blip>
          <a:stretch>
            <a:fillRect/>
          </a:stretch>
        </p:blipFill>
        <p:spPr>
          <a:xfrm>
            <a:off x="5003000" y="6308050"/>
            <a:ext cx="1444451" cy="476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4">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4">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4">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4">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4">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4">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p:nvPr/>
        </p:nvSpPr>
        <p:spPr>
          <a:xfrm>
            <a:off x="817975" y="210801"/>
            <a:ext cx="10103700" cy="6427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A61C00"/>
              </a:solidFill>
            </a:endParaRPr>
          </a:p>
          <a:p>
            <a:pPr marL="0" marR="0" lvl="0" indent="0" algn="l" rtl="0">
              <a:spcBef>
                <a:spcPts val="0"/>
              </a:spcBef>
              <a:spcAft>
                <a:spcPts val="0"/>
              </a:spcAft>
              <a:buNone/>
            </a:pPr>
            <a:r>
              <a:rPr lang="tr-TR" sz="2800">
                <a:solidFill>
                  <a:srgbClr val="A61C00"/>
                </a:solidFill>
                <a:latin typeface="Nunito SemiBold"/>
                <a:ea typeface="Nunito SemiBold"/>
                <a:cs typeface="Nunito SemiBold"/>
                <a:sym typeface="Nunito SemiBold"/>
              </a:rPr>
              <a:t>Ulusal Dergi</a:t>
            </a:r>
            <a:br>
              <a:rPr lang="tr-TR" sz="2400">
                <a:solidFill>
                  <a:schemeClr val="dk1"/>
                </a:solidFill>
                <a:latin typeface="Nunito SemiBold"/>
                <a:ea typeface="Nunito SemiBold"/>
                <a:cs typeface="Nunito SemiBold"/>
                <a:sym typeface="Nunito SemiBold"/>
              </a:rPr>
            </a:br>
            <a:endParaRPr>
              <a:latin typeface="Nunito SemiBold"/>
              <a:ea typeface="Nunito SemiBold"/>
              <a:cs typeface="Nunito SemiBold"/>
              <a:sym typeface="Nunito SemiBold"/>
            </a:endParaRPr>
          </a:p>
          <a:p>
            <a:pPr marL="0" marR="0" lvl="0" indent="0" algn="just" rtl="0">
              <a:spcBef>
                <a:spcPts val="0"/>
              </a:spcBef>
              <a:spcAft>
                <a:spcPts val="0"/>
              </a:spcAft>
              <a:buNone/>
            </a:pPr>
            <a:r>
              <a:rPr lang="tr-TR" sz="1800">
                <a:solidFill>
                  <a:schemeClr val="dk1"/>
                </a:solidFill>
                <a:latin typeface="Nunito SemiBold"/>
                <a:ea typeface="Nunito SemiBold"/>
                <a:cs typeface="Nunito SemiBold"/>
                <a:sym typeface="Nunito SemiBold"/>
              </a:rPr>
              <a:t>Yükseköğretim Kurulu mevzuatına göre ulusal hakemli dergi, editörü ve en az beş değişik üniversitenin öğretim üyelerinden oluşmuş danışma kurulu (bilim kurulu üyesi ya da hakem) olan, bilimsel özgün araştırma makalelerini en az bir hakemin olumlu görüşünü alarak yayımlayan, üniversite kütüphanelerinden erişilebilir olan süreli bir dergi grubudur. </a:t>
            </a:r>
            <a:endParaRPr sz="1800">
              <a:solidFill>
                <a:schemeClr val="dk1"/>
              </a:solidFill>
              <a:latin typeface="Nunito SemiBold"/>
              <a:ea typeface="Nunito SemiBold"/>
              <a:cs typeface="Nunito SemiBold"/>
              <a:sym typeface="Nunito SemiBold"/>
            </a:endParaRPr>
          </a:p>
          <a:p>
            <a:pPr marL="0" marR="0" lvl="0" indent="0" algn="l" rtl="0">
              <a:spcBef>
                <a:spcPts val="0"/>
              </a:spcBef>
              <a:spcAft>
                <a:spcPts val="0"/>
              </a:spcAft>
              <a:buNone/>
            </a:pPr>
            <a:endParaRPr sz="1800">
              <a:solidFill>
                <a:schemeClr val="dk1"/>
              </a:solidFill>
              <a:latin typeface="Nunito SemiBold"/>
              <a:ea typeface="Nunito SemiBold"/>
              <a:cs typeface="Nunito SemiBold"/>
              <a:sym typeface="Nunito SemiBold"/>
            </a:endParaRPr>
          </a:p>
          <a:p>
            <a:pPr marL="0" marR="0" lvl="0" indent="0" algn="l" rtl="0">
              <a:spcBef>
                <a:spcPts val="0"/>
              </a:spcBef>
              <a:spcAft>
                <a:spcPts val="0"/>
              </a:spcAft>
              <a:buNone/>
            </a:pPr>
            <a:endParaRPr sz="1800">
              <a:solidFill>
                <a:schemeClr val="dk1"/>
              </a:solidFill>
              <a:latin typeface="Nunito SemiBold"/>
              <a:ea typeface="Nunito SemiBold"/>
              <a:cs typeface="Nunito SemiBold"/>
              <a:sym typeface="Nunito SemiBold"/>
            </a:endParaRPr>
          </a:p>
          <a:p>
            <a:pPr marL="0" marR="0" lvl="0" indent="0" algn="l" rtl="0">
              <a:spcBef>
                <a:spcPts val="0"/>
              </a:spcBef>
              <a:spcAft>
                <a:spcPts val="0"/>
              </a:spcAft>
              <a:buNone/>
            </a:pPr>
            <a:endParaRPr sz="1800">
              <a:solidFill>
                <a:schemeClr val="dk1"/>
              </a:solidFill>
              <a:latin typeface="Nunito SemiBold"/>
              <a:ea typeface="Nunito SemiBold"/>
              <a:cs typeface="Nunito SemiBold"/>
              <a:sym typeface="Nunito SemiBold"/>
            </a:endParaRPr>
          </a:p>
          <a:p>
            <a:pPr marL="0" marR="0" lvl="0" indent="0" algn="l" rtl="0">
              <a:spcBef>
                <a:spcPts val="0"/>
              </a:spcBef>
              <a:spcAft>
                <a:spcPts val="0"/>
              </a:spcAft>
              <a:buNone/>
            </a:pPr>
            <a:r>
              <a:rPr lang="tr-TR" sz="2800">
                <a:solidFill>
                  <a:srgbClr val="A61C00"/>
                </a:solidFill>
                <a:latin typeface="Nunito SemiBold"/>
                <a:ea typeface="Nunito SemiBold"/>
                <a:cs typeface="Nunito SemiBold"/>
                <a:sym typeface="Nunito SemiBold"/>
              </a:rPr>
              <a:t>Uluslararası Dergi</a:t>
            </a:r>
            <a:br>
              <a:rPr lang="tr-TR" sz="2400">
                <a:solidFill>
                  <a:schemeClr val="dk1"/>
                </a:solidFill>
                <a:latin typeface="Nunito SemiBold"/>
                <a:ea typeface="Nunito SemiBold"/>
                <a:cs typeface="Nunito SemiBold"/>
                <a:sym typeface="Nunito SemiBold"/>
              </a:rPr>
            </a:br>
            <a:endParaRPr>
              <a:latin typeface="Nunito SemiBold"/>
              <a:ea typeface="Nunito SemiBold"/>
              <a:cs typeface="Nunito SemiBold"/>
              <a:sym typeface="Nunito SemiBold"/>
            </a:endParaRPr>
          </a:p>
          <a:p>
            <a:pPr marL="0" marR="0" lvl="0" indent="0" algn="just" rtl="0">
              <a:spcBef>
                <a:spcPts val="0"/>
              </a:spcBef>
              <a:spcAft>
                <a:spcPts val="0"/>
              </a:spcAft>
              <a:buNone/>
            </a:pPr>
            <a:r>
              <a:rPr lang="tr-TR" sz="1800">
                <a:solidFill>
                  <a:schemeClr val="dk1"/>
                </a:solidFill>
                <a:latin typeface="Nunito SemiBold"/>
                <a:ea typeface="Nunito SemiBold"/>
                <a:cs typeface="Nunito SemiBold"/>
                <a:sym typeface="Nunito SemiBold"/>
              </a:rPr>
              <a:t>Uluslararası hakemli dergi, bir editörü ya da editör kurulu olan, dünyanın farklı ülke ve üniversitelerini temsil eden ve araştırmalarıyla alanında saygınlık kazanmış araştırmacı ya da öğretim üyelerinden oluşan bilim ya da danışma kuruluna sahip olan ve bilimsel araştırmaların sonuçlarını yayımlamayı hedefleyen süreli bir dergi grubudur. </a:t>
            </a:r>
            <a:endParaRPr sz="1800">
              <a:solidFill>
                <a:schemeClr val="dk1"/>
              </a:solidFill>
              <a:latin typeface="Nunito SemiBold"/>
              <a:ea typeface="Nunito SemiBold"/>
              <a:cs typeface="Nunito SemiBold"/>
              <a:sym typeface="Nunito SemiBold"/>
            </a:endParaRPr>
          </a:p>
          <a:p>
            <a:pPr marL="0" marR="0" lvl="0" indent="0" algn="l" rtl="0">
              <a:spcBef>
                <a:spcPts val="0"/>
              </a:spcBef>
              <a:spcAft>
                <a:spcPts val="0"/>
              </a:spcAft>
              <a:buNone/>
            </a:pPr>
            <a:endParaRPr sz="1800">
              <a:solidFill>
                <a:schemeClr val="dk1"/>
              </a:solidFill>
            </a:endParaRPr>
          </a:p>
          <a:p>
            <a:pPr marL="0" marR="0" lvl="0" indent="0" algn="l" rtl="0">
              <a:spcBef>
                <a:spcPts val="0"/>
              </a:spcBef>
              <a:spcAft>
                <a:spcPts val="0"/>
              </a:spcAft>
              <a:buNone/>
            </a:pPr>
            <a:endParaRPr sz="1800" u="sng">
              <a:solidFill>
                <a:schemeClr val="hlink"/>
              </a:solidFill>
              <a:hlinkClick r:id="rId3"/>
            </a:endParaRPr>
          </a:p>
          <a:p>
            <a:pPr marL="0" marR="0" lvl="0" indent="0" algn="l" rtl="0">
              <a:spcBef>
                <a:spcPts val="0"/>
              </a:spcBef>
              <a:spcAft>
                <a:spcPts val="0"/>
              </a:spcAft>
              <a:buNone/>
            </a:pPr>
            <a:endParaRPr sz="1800" u="sng">
              <a:solidFill>
                <a:schemeClr val="hlink"/>
              </a:solidFill>
              <a:hlinkClick r:id="rId3"/>
            </a:endParaRPr>
          </a:p>
          <a:p>
            <a:pPr marL="0" marR="0" lvl="0" indent="0" algn="l" rtl="0">
              <a:spcBef>
                <a:spcPts val="0"/>
              </a:spcBef>
              <a:spcAft>
                <a:spcPts val="0"/>
              </a:spcAft>
              <a:buNone/>
            </a:pPr>
            <a:r>
              <a:rPr lang="tr-TR" sz="1800" u="sng">
                <a:solidFill>
                  <a:schemeClr val="hlink"/>
                </a:solidFill>
                <a:hlinkClick r:id="rId3"/>
              </a:rPr>
              <a:t>http://ulakbim.tubitak.gov.tr/sites/images/Ulakbim/metink1.pdf</a:t>
            </a:r>
            <a:endParaRPr sz="1800">
              <a:solidFill>
                <a:schemeClr val="dk1"/>
              </a:solidFill>
            </a:endParaRPr>
          </a:p>
          <a:p>
            <a:pPr marL="0" marR="0" lvl="0" indent="0" algn="l" rtl="0">
              <a:spcBef>
                <a:spcPts val="0"/>
              </a:spcBef>
              <a:spcAft>
                <a:spcPts val="0"/>
              </a:spcAft>
              <a:buNone/>
            </a:pPr>
            <a:endParaRPr sz="1800">
              <a:solidFill>
                <a:schemeClr val="dk1"/>
              </a:solidFill>
            </a:endParaRPr>
          </a:p>
        </p:txBody>
      </p:sp>
      <p:pic>
        <p:nvPicPr>
          <p:cNvPr id="121" name="Shape 121"/>
          <p:cNvPicPr preferRelativeResize="0"/>
          <p:nvPr/>
        </p:nvPicPr>
        <p:blipFill>
          <a:blip r:embed="rId4">
            <a:alphaModFix/>
          </a:blip>
          <a:stretch>
            <a:fillRect/>
          </a:stretch>
        </p:blipFill>
        <p:spPr>
          <a:xfrm>
            <a:off x="5003000" y="6308050"/>
            <a:ext cx="1444451" cy="476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p:nvPr/>
        </p:nvSpPr>
        <p:spPr>
          <a:xfrm>
            <a:off x="895325" y="269025"/>
            <a:ext cx="10103700" cy="655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4400">
              <a:solidFill>
                <a:srgbClr val="A61C00"/>
              </a:solidFill>
            </a:endParaRPr>
          </a:p>
          <a:p>
            <a:pPr marL="0" marR="0" lvl="0" indent="0" algn="ctr" rtl="0">
              <a:spcBef>
                <a:spcPts val="0"/>
              </a:spcBef>
              <a:spcAft>
                <a:spcPts val="0"/>
              </a:spcAft>
              <a:buNone/>
            </a:pPr>
            <a:r>
              <a:rPr lang="tr-TR" sz="4400">
                <a:solidFill>
                  <a:srgbClr val="A61C00"/>
                </a:solidFill>
                <a:latin typeface="Nunito SemiBold"/>
                <a:ea typeface="Nunito SemiBold"/>
                <a:cs typeface="Nunito SemiBold"/>
                <a:sym typeface="Nunito SemiBold"/>
              </a:rPr>
              <a:t>Ulusal mı Uluslararası mı?</a:t>
            </a:r>
            <a:endParaRPr sz="4400">
              <a:solidFill>
                <a:srgbClr val="A61C00"/>
              </a:solidFill>
              <a:latin typeface="Nunito SemiBold"/>
              <a:ea typeface="Nunito SemiBold"/>
              <a:cs typeface="Nunito SemiBold"/>
              <a:sym typeface="Nunito SemiBold"/>
            </a:endParaRPr>
          </a:p>
          <a:p>
            <a:pPr marL="0" marR="0" lvl="0" indent="0" algn="l" rtl="0">
              <a:spcBef>
                <a:spcPts val="0"/>
              </a:spcBef>
              <a:spcAft>
                <a:spcPts val="0"/>
              </a:spcAft>
              <a:buNone/>
            </a:pPr>
            <a:br>
              <a:rPr lang="tr-TR" sz="1800">
                <a:solidFill>
                  <a:schemeClr val="dk1"/>
                </a:solidFill>
                <a:latin typeface="Nunito SemiBold"/>
                <a:ea typeface="Nunito SemiBold"/>
                <a:cs typeface="Nunito SemiBold"/>
                <a:sym typeface="Nunito SemiBold"/>
              </a:rPr>
            </a:br>
            <a:endParaRPr sz="1800">
              <a:solidFill>
                <a:schemeClr val="dk1"/>
              </a:solidFill>
              <a:latin typeface="Nunito SemiBold"/>
              <a:ea typeface="Nunito SemiBold"/>
              <a:cs typeface="Nunito SemiBold"/>
              <a:sym typeface="Nunito SemiBold"/>
            </a:endParaRPr>
          </a:p>
          <a:p>
            <a:pPr marL="0" marR="0" lvl="0" indent="0" algn="just" rtl="0">
              <a:spcBef>
                <a:spcPts val="0"/>
              </a:spcBef>
              <a:spcAft>
                <a:spcPts val="0"/>
              </a:spcAft>
              <a:buNone/>
            </a:pPr>
            <a:r>
              <a:rPr lang="tr-TR" sz="2200">
                <a:solidFill>
                  <a:schemeClr val="dk1"/>
                </a:solidFill>
                <a:latin typeface="Nunito SemiBold"/>
                <a:ea typeface="Nunito SemiBold"/>
                <a:cs typeface="Nunito SemiBold"/>
                <a:sym typeface="Nunito SemiBold"/>
              </a:rPr>
              <a:t>«Derginin içeriği uluslararası bir kitleyi hedefliyor ise bu noktada beklentimiz, bu hedefe katkıda bulunacak uluslararası çeşitliliğe sahip yazarlar, editörler ve yayın danışma kurulu üyeleri görmektir. </a:t>
            </a:r>
            <a:endParaRPr sz="2200">
              <a:latin typeface="Nunito SemiBold"/>
              <a:ea typeface="Nunito SemiBold"/>
              <a:cs typeface="Nunito SemiBold"/>
              <a:sym typeface="Nunito SemiBold"/>
            </a:endParaRPr>
          </a:p>
          <a:p>
            <a:pPr marL="0" marR="0" lvl="0" indent="0" algn="just" rtl="0">
              <a:spcBef>
                <a:spcPts val="0"/>
              </a:spcBef>
              <a:spcAft>
                <a:spcPts val="0"/>
              </a:spcAft>
              <a:buNone/>
            </a:pPr>
            <a:endParaRPr sz="2200">
              <a:solidFill>
                <a:schemeClr val="dk1"/>
              </a:solidFill>
              <a:latin typeface="Nunito SemiBold"/>
              <a:ea typeface="Nunito SemiBold"/>
              <a:cs typeface="Nunito SemiBold"/>
              <a:sym typeface="Nunito SemiBold"/>
            </a:endParaRPr>
          </a:p>
          <a:p>
            <a:pPr marL="0" marR="0" lvl="0" indent="0" algn="just" rtl="0">
              <a:spcBef>
                <a:spcPts val="0"/>
              </a:spcBef>
              <a:spcAft>
                <a:spcPts val="0"/>
              </a:spcAft>
              <a:buNone/>
            </a:pPr>
            <a:r>
              <a:rPr lang="tr-TR" sz="2200">
                <a:solidFill>
                  <a:schemeClr val="dk1"/>
                </a:solidFill>
                <a:latin typeface="Nunito SemiBold"/>
                <a:ea typeface="Nunito SemiBold"/>
                <a:cs typeface="Nunito SemiBold"/>
                <a:sym typeface="Nunito SemiBold"/>
              </a:rPr>
              <a:t>Seçkin bölgesel dergiler de ilgi alanımıza girmektedir; Bir bölgesel derginin önemi, daha ziyade içeriğinin özgünlüğüne bakılarak ölçülmektedir. Dergi belirli bir konuya yönelik kapsamımızı genişletecek midir ya da bölgesel ve özel bir bakış açısı ile hazırlanmış çalışmalar sunacak mıdır?»</a:t>
            </a:r>
            <a:endParaRPr sz="2200">
              <a:latin typeface="Nunito SemiBold"/>
              <a:ea typeface="Nunito SemiBold"/>
              <a:cs typeface="Nunito SemiBold"/>
              <a:sym typeface="Nunito SemiBold"/>
            </a:endParaRPr>
          </a:p>
          <a:p>
            <a:pPr marL="0" marR="0" lvl="0" indent="0" algn="l" rtl="0">
              <a:spcBef>
                <a:spcPts val="0"/>
              </a:spcBef>
              <a:spcAft>
                <a:spcPts val="0"/>
              </a:spcAft>
              <a:buNone/>
            </a:pPr>
            <a:endParaRPr sz="1800">
              <a:solidFill>
                <a:schemeClr val="dk1"/>
              </a:solidFill>
            </a:endParaRPr>
          </a:p>
          <a:p>
            <a:pPr marL="0" marR="0" lvl="0" indent="0" algn="l" rtl="0">
              <a:spcBef>
                <a:spcPts val="0"/>
              </a:spcBef>
              <a:spcAft>
                <a:spcPts val="0"/>
              </a:spcAft>
              <a:buNone/>
            </a:pPr>
            <a:endParaRPr sz="1800">
              <a:solidFill>
                <a:schemeClr val="dk1"/>
              </a:solidFill>
            </a:endParaRPr>
          </a:p>
          <a:p>
            <a:pPr marL="0" marR="0" lvl="0" indent="0" algn="l" rtl="0">
              <a:spcBef>
                <a:spcPts val="0"/>
              </a:spcBef>
              <a:spcAft>
                <a:spcPts val="0"/>
              </a:spcAft>
              <a:buNone/>
            </a:pPr>
            <a:endParaRPr sz="1800">
              <a:solidFill>
                <a:schemeClr val="dk1"/>
              </a:solidFill>
            </a:endParaRPr>
          </a:p>
          <a:p>
            <a:pPr marL="0" marR="0" lvl="0" indent="0" algn="l" rtl="0">
              <a:spcBef>
                <a:spcPts val="0"/>
              </a:spcBef>
              <a:spcAft>
                <a:spcPts val="0"/>
              </a:spcAft>
              <a:buNone/>
            </a:pPr>
            <a:endParaRPr sz="1800">
              <a:solidFill>
                <a:schemeClr val="dk1"/>
              </a:solidFill>
            </a:endParaRPr>
          </a:p>
          <a:p>
            <a:pPr marL="0" marR="0" lvl="0" indent="0" algn="l" rtl="0">
              <a:spcBef>
                <a:spcPts val="0"/>
              </a:spcBef>
              <a:spcAft>
                <a:spcPts val="0"/>
              </a:spcAft>
              <a:buNone/>
            </a:pPr>
            <a:r>
              <a:rPr lang="tr-TR" sz="1800" i="1">
                <a:solidFill>
                  <a:schemeClr val="dk1"/>
                </a:solidFill>
                <a:latin typeface="Nunito SemiBold"/>
                <a:ea typeface="Nunito SemiBold"/>
                <a:cs typeface="Nunito SemiBold"/>
                <a:sym typeface="Nunito SemiBold"/>
              </a:rPr>
              <a:t>WEB OF SCIENCE DERGİ SEÇİM SÜRECİ</a:t>
            </a:r>
            <a:endParaRPr sz="1800" i="1">
              <a:solidFill>
                <a:schemeClr val="dk1"/>
              </a:solidFill>
              <a:latin typeface="Nunito SemiBold"/>
              <a:ea typeface="Nunito SemiBold"/>
              <a:cs typeface="Nunito SemiBold"/>
              <a:sym typeface="Nunito SemiBold"/>
            </a:endParaRPr>
          </a:p>
          <a:p>
            <a:pPr marL="0" marR="0" lvl="0" indent="0" algn="l" rtl="0">
              <a:spcBef>
                <a:spcPts val="0"/>
              </a:spcBef>
              <a:spcAft>
                <a:spcPts val="0"/>
              </a:spcAft>
              <a:buNone/>
            </a:pPr>
            <a:r>
              <a:rPr lang="tr-TR" sz="1800" u="sng">
                <a:solidFill>
                  <a:schemeClr val="hlink"/>
                </a:solidFill>
                <a:hlinkClick r:id="rId3"/>
              </a:rPr>
              <a:t>http://dosya.kalitetercume.com.tr/dosya/3c52fb826189b17f5448c77bcdaac2db7ffbde35.pdf</a:t>
            </a:r>
            <a:endParaRPr sz="1800">
              <a:solidFill>
                <a:schemeClr val="dk1"/>
              </a:solidFill>
            </a:endParaRPr>
          </a:p>
          <a:p>
            <a:pPr marL="0" marR="0" lvl="0" indent="0" algn="l" rtl="0">
              <a:spcBef>
                <a:spcPts val="0"/>
              </a:spcBef>
              <a:spcAft>
                <a:spcPts val="0"/>
              </a:spcAft>
              <a:buNone/>
            </a:pPr>
            <a:endParaRPr sz="18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p:nvPr/>
        </p:nvSpPr>
        <p:spPr>
          <a:xfrm>
            <a:off x="890825" y="233950"/>
            <a:ext cx="10405800" cy="5470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4400" dirty="0">
                <a:solidFill>
                  <a:srgbClr val="A61C00"/>
                </a:solidFill>
                <a:latin typeface="Nunito SemiBold"/>
                <a:ea typeface="Nunito SemiBold"/>
                <a:cs typeface="Nunito SemiBold"/>
                <a:sym typeface="Nunito SemiBold"/>
              </a:rPr>
              <a:t>Editörlerin Temel Sorumlulukları</a:t>
            </a:r>
            <a:endParaRPr sz="4400" dirty="0">
              <a:solidFill>
                <a:srgbClr val="A61C00"/>
              </a:solidFill>
              <a:latin typeface="Nunito SemiBold"/>
              <a:ea typeface="Nunito SemiBold"/>
              <a:cs typeface="Nunito SemiBold"/>
              <a:sym typeface="Nunito SemiBold"/>
            </a:endParaRPr>
          </a:p>
          <a:p>
            <a:pPr marL="0" marR="0" lvl="0" indent="0" algn="l" rtl="0">
              <a:spcBef>
                <a:spcPts val="0"/>
              </a:spcBef>
              <a:spcAft>
                <a:spcPts val="0"/>
              </a:spcAft>
              <a:buNone/>
            </a:pPr>
            <a:br>
              <a:rPr lang="tr-TR" sz="1800" dirty="0">
                <a:solidFill>
                  <a:schemeClr val="dk1"/>
                </a:solidFill>
                <a:latin typeface="Nunito SemiBold"/>
                <a:ea typeface="Nunito SemiBold"/>
                <a:cs typeface="Nunito SemiBold"/>
                <a:sym typeface="Nunito SemiBold"/>
              </a:rPr>
            </a:br>
            <a:endParaRPr sz="1800" dirty="0">
              <a:solidFill>
                <a:schemeClr val="dk1"/>
              </a:solidFill>
              <a:latin typeface="Nunito SemiBold"/>
              <a:ea typeface="Nunito SemiBold"/>
              <a:cs typeface="Nunito SemiBold"/>
              <a:sym typeface="Nunito SemiBold"/>
            </a:endParaRPr>
          </a:p>
          <a:p>
            <a:pPr marL="457200" marR="0" lvl="0" indent="-368300" algn="l" rtl="0">
              <a:lnSpc>
                <a:spcPct val="100000"/>
              </a:lnSpc>
              <a:spcBef>
                <a:spcPts val="0"/>
              </a:spcBef>
              <a:spcAft>
                <a:spcPts val="0"/>
              </a:spcAft>
              <a:buClr>
                <a:srgbClr val="A61C00"/>
              </a:buClr>
              <a:buSzPts val="2200"/>
              <a:buFont typeface="Nunito SemiBold"/>
              <a:buChar char="●"/>
            </a:pPr>
            <a:r>
              <a:rPr lang="tr-TR" sz="2200" dirty="0">
                <a:solidFill>
                  <a:schemeClr val="dk1"/>
                </a:solidFill>
                <a:latin typeface="Nunito SemiBold"/>
                <a:ea typeface="Nunito SemiBold"/>
                <a:cs typeface="Nunito SemiBold"/>
                <a:sym typeface="Nunito SemiBold"/>
              </a:rPr>
              <a:t>Okuyucularının gereksinim ve beklentilerini belirleme</a:t>
            </a:r>
            <a:br>
              <a:rPr lang="tr-TR" sz="2200" dirty="0">
                <a:solidFill>
                  <a:schemeClr val="dk1"/>
                </a:solidFill>
                <a:latin typeface="Nunito SemiBold"/>
                <a:ea typeface="Nunito SemiBold"/>
                <a:cs typeface="Nunito SemiBold"/>
                <a:sym typeface="Nunito SemiBold"/>
              </a:rPr>
            </a:br>
            <a:endParaRPr sz="2200" dirty="0">
              <a:solidFill>
                <a:schemeClr val="dk1"/>
              </a:solidFill>
              <a:latin typeface="Nunito SemiBold"/>
              <a:ea typeface="Nunito SemiBold"/>
              <a:cs typeface="Nunito SemiBold"/>
              <a:sym typeface="Nunito SemiBold"/>
            </a:endParaRPr>
          </a:p>
          <a:p>
            <a:pPr marL="457200" marR="0" lvl="0" indent="-368300" algn="l" rtl="0">
              <a:lnSpc>
                <a:spcPct val="100000"/>
              </a:lnSpc>
              <a:spcBef>
                <a:spcPts val="0"/>
              </a:spcBef>
              <a:spcAft>
                <a:spcPts val="0"/>
              </a:spcAft>
              <a:buClr>
                <a:srgbClr val="A61C00"/>
              </a:buClr>
              <a:buSzPts val="2200"/>
              <a:buFont typeface="Nunito SemiBold"/>
              <a:buChar char="●"/>
            </a:pPr>
            <a:r>
              <a:rPr lang="tr-TR" sz="2200" dirty="0">
                <a:solidFill>
                  <a:schemeClr val="dk1"/>
                </a:solidFill>
                <a:latin typeface="Nunito SemiBold"/>
                <a:ea typeface="Nunito SemiBold"/>
                <a:cs typeface="Nunito SemiBold"/>
                <a:sym typeface="Nunito SemiBold"/>
              </a:rPr>
              <a:t>Araştırma ve yayın etiğine uygunluk</a:t>
            </a:r>
            <a:br>
              <a:rPr lang="tr-TR" sz="2200" dirty="0">
                <a:solidFill>
                  <a:schemeClr val="dk1"/>
                </a:solidFill>
                <a:latin typeface="Nunito SemiBold"/>
                <a:ea typeface="Nunito SemiBold"/>
                <a:cs typeface="Nunito SemiBold"/>
                <a:sym typeface="Nunito SemiBold"/>
              </a:rPr>
            </a:br>
            <a:endParaRPr sz="2200" dirty="0">
              <a:latin typeface="Nunito SemiBold"/>
              <a:ea typeface="Nunito SemiBold"/>
              <a:cs typeface="Nunito SemiBold"/>
              <a:sym typeface="Nunito SemiBold"/>
            </a:endParaRPr>
          </a:p>
          <a:p>
            <a:pPr marL="457200" marR="0" lvl="0" indent="-368300" algn="l" rtl="0">
              <a:lnSpc>
                <a:spcPct val="100000"/>
              </a:lnSpc>
              <a:spcBef>
                <a:spcPts val="0"/>
              </a:spcBef>
              <a:spcAft>
                <a:spcPts val="0"/>
              </a:spcAft>
              <a:buClr>
                <a:srgbClr val="A61C00"/>
              </a:buClr>
              <a:buSzPts val="2200"/>
              <a:buFont typeface="Nunito SemiBold"/>
              <a:buChar char="●"/>
            </a:pPr>
            <a:r>
              <a:rPr lang="tr-TR" sz="2200" dirty="0">
                <a:solidFill>
                  <a:schemeClr val="dk1"/>
                </a:solidFill>
                <a:latin typeface="Nunito SemiBold"/>
                <a:ea typeface="Nunito SemiBold"/>
                <a:cs typeface="Nunito SemiBold"/>
                <a:sym typeface="Nunito SemiBold"/>
              </a:rPr>
              <a:t>Derginin içeriği  ve makale çeşitleri, yılda kaç sayı çıkacağı hakkında okuyucuları, yayın hazırlama, gönderim kurallarının belirlenmesi ve duyurulması, makale değerlendirme süreci hakkında yazarları bilgilendirme</a:t>
            </a:r>
            <a:br>
              <a:rPr lang="tr-TR" sz="2200" dirty="0">
                <a:solidFill>
                  <a:schemeClr val="dk1"/>
                </a:solidFill>
                <a:latin typeface="Nunito SemiBold"/>
                <a:ea typeface="Nunito SemiBold"/>
                <a:cs typeface="Nunito SemiBold"/>
                <a:sym typeface="Nunito SemiBold"/>
              </a:rPr>
            </a:br>
            <a:endParaRPr sz="2200" dirty="0">
              <a:solidFill>
                <a:schemeClr val="dk1"/>
              </a:solidFill>
              <a:latin typeface="Nunito SemiBold"/>
              <a:ea typeface="Nunito SemiBold"/>
              <a:cs typeface="Nunito SemiBold"/>
              <a:sym typeface="Nunito SemiBold"/>
            </a:endParaRPr>
          </a:p>
          <a:p>
            <a:pPr marL="457200" marR="0" lvl="0" indent="-368300" algn="l" rtl="0">
              <a:lnSpc>
                <a:spcPct val="100000"/>
              </a:lnSpc>
              <a:spcBef>
                <a:spcPts val="0"/>
              </a:spcBef>
              <a:spcAft>
                <a:spcPts val="0"/>
              </a:spcAft>
              <a:buClr>
                <a:srgbClr val="A61C00"/>
              </a:buClr>
              <a:buSzPts val="2200"/>
              <a:buFont typeface="Nunito SemiBold"/>
              <a:buChar char="●"/>
            </a:pPr>
            <a:r>
              <a:rPr lang="tr-TR" sz="2200" dirty="0">
                <a:solidFill>
                  <a:schemeClr val="dk1"/>
                </a:solidFill>
                <a:latin typeface="Nunito SemiBold"/>
                <a:ea typeface="Nunito SemiBold"/>
                <a:cs typeface="Nunito SemiBold"/>
                <a:sym typeface="Nunito SemiBold"/>
              </a:rPr>
              <a:t>Makalelerin gecikmeden değerlendirilmesi ve yayına kabulü veya reddi</a:t>
            </a:r>
            <a:br>
              <a:rPr lang="tr-TR" sz="2200" dirty="0">
                <a:solidFill>
                  <a:schemeClr val="dk1"/>
                </a:solidFill>
                <a:latin typeface="Nunito SemiBold"/>
                <a:ea typeface="Nunito SemiBold"/>
                <a:cs typeface="Nunito SemiBold"/>
                <a:sym typeface="Nunito SemiBold"/>
              </a:rPr>
            </a:br>
            <a:endParaRPr sz="2200" dirty="0">
              <a:solidFill>
                <a:schemeClr val="dk1"/>
              </a:solidFill>
              <a:latin typeface="Nunito SemiBold"/>
              <a:ea typeface="Nunito SemiBold"/>
              <a:cs typeface="Nunito SemiBold"/>
              <a:sym typeface="Nunito SemiBold"/>
            </a:endParaRPr>
          </a:p>
          <a:p>
            <a:pPr marL="457200" marR="0" lvl="0" indent="-368300" algn="l" rtl="0">
              <a:lnSpc>
                <a:spcPct val="100000"/>
              </a:lnSpc>
              <a:spcBef>
                <a:spcPts val="0"/>
              </a:spcBef>
              <a:spcAft>
                <a:spcPts val="0"/>
              </a:spcAft>
              <a:buClr>
                <a:srgbClr val="A61C00"/>
              </a:buClr>
              <a:buSzPts val="2200"/>
              <a:buFont typeface="Nunito SemiBold"/>
              <a:buChar char="●"/>
            </a:pPr>
            <a:r>
              <a:rPr lang="tr-TR" sz="2200" dirty="0">
                <a:solidFill>
                  <a:schemeClr val="dk1"/>
                </a:solidFill>
                <a:latin typeface="Nunito SemiBold"/>
                <a:ea typeface="Nunito SemiBold"/>
                <a:cs typeface="Nunito SemiBold"/>
                <a:sym typeface="Nunito SemiBold"/>
              </a:rPr>
              <a:t>Yazarlara makale hazırlama ve gönderme, danışmanlara ise makale değerlendirme için güncel bilgilendirmeler</a:t>
            </a:r>
            <a:endParaRPr sz="2200" dirty="0">
              <a:solidFill>
                <a:schemeClr val="dk1"/>
              </a:solidFill>
              <a:latin typeface="Nunito SemiBold"/>
              <a:ea typeface="Nunito SemiBold"/>
              <a:cs typeface="Nunito SemiBold"/>
              <a:sym typeface="Nunito SemiBold"/>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tr-TR" sz="1800" u="sng" dirty="0">
                <a:solidFill>
                  <a:schemeClr val="hlink"/>
                </a:solidFill>
                <a:latin typeface="Calibri"/>
                <a:ea typeface="Calibri"/>
                <a:cs typeface="Calibri"/>
                <a:sym typeface="Calibri"/>
                <a:hlinkClick r:id="rId3"/>
              </a:rPr>
              <a:t>http://uvt.ulakbim.gov.tr/tip/sempozyum9/kutsal.pdf</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tr-TR" sz="1800" u="sng" dirty="0">
                <a:solidFill>
                  <a:schemeClr val="hlink"/>
                </a:solidFill>
                <a:latin typeface="Calibri"/>
                <a:ea typeface="Calibri"/>
                <a:cs typeface="Calibri"/>
                <a:sym typeface="Calibri"/>
                <a:hlinkClick r:id="rId4"/>
              </a:rPr>
              <a:t>http://dergipark.gov.tr/uploads/files/a5e4/ca2a/2bf9/587dbd76280a8.pdf</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132" name="Shape 132"/>
          <p:cNvPicPr preferRelativeResize="0"/>
          <p:nvPr/>
        </p:nvPicPr>
        <p:blipFill>
          <a:blip r:embed="rId5">
            <a:alphaModFix/>
          </a:blip>
          <a:stretch>
            <a:fillRect/>
          </a:stretch>
        </p:blipFill>
        <p:spPr>
          <a:xfrm>
            <a:off x="5003000" y="6308050"/>
            <a:ext cx="1444451" cy="4763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p:nvPr/>
        </p:nvSpPr>
        <p:spPr>
          <a:xfrm>
            <a:off x="1409400" y="139950"/>
            <a:ext cx="4889400" cy="2735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4400" dirty="0">
                <a:solidFill>
                  <a:srgbClr val="A61C00"/>
                </a:solidFill>
                <a:latin typeface="Calibri"/>
                <a:ea typeface="Calibri"/>
                <a:cs typeface="Calibri"/>
                <a:sym typeface="Calibri"/>
              </a:rPr>
              <a:t> </a:t>
            </a:r>
            <a:endParaRPr sz="4400" dirty="0">
              <a:solidFill>
                <a:srgbClr val="A61C00"/>
              </a:solidFill>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tr-TR" sz="2400" dirty="0">
                <a:solidFill>
                  <a:srgbClr val="CC0000"/>
                </a:solidFill>
                <a:latin typeface="Nunito SemiBold"/>
                <a:ea typeface="Nunito SemiBold"/>
                <a:cs typeface="Nunito SemiBold"/>
                <a:sym typeface="Nunito SemiBold"/>
              </a:rPr>
              <a:t>Kimin için güncel olmalı?</a:t>
            </a:r>
            <a:endParaRPr sz="2400" dirty="0">
              <a:solidFill>
                <a:srgbClr val="CC0000"/>
              </a:solidFill>
              <a:latin typeface="Nunito SemiBold"/>
              <a:ea typeface="Nunito SemiBold"/>
              <a:cs typeface="Nunito SemiBold"/>
              <a:sym typeface="Nunito SemiBold"/>
            </a:endParaRPr>
          </a:p>
          <a:p>
            <a:pPr marL="457200" marR="0" lvl="0" indent="-381000" algn="l" rtl="0">
              <a:spcBef>
                <a:spcPts val="0"/>
              </a:spcBef>
              <a:spcAft>
                <a:spcPts val="0"/>
              </a:spcAft>
              <a:buClr>
                <a:srgbClr val="A61C00"/>
              </a:buClr>
              <a:buSzPts val="2400"/>
              <a:buFont typeface="Nunito SemiBold"/>
              <a:buChar char="●"/>
            </a:pPr>
            <a:r>
              <a:rPr lang="tr-TR" sz="2400" dirty="0">
                <a:solidFill>
                  <a:schemeClr val="dk1"/>
                </a:solidFill>
                <a:latin typeface="Nunito SemiBold"/>
                <a:ea typeface="Nunito SemiBold"/>
                <a:cs typeface="Nunito SemiBold"/>
                <a:sym typeface="Nunito SemiBold"/>
              </a:rPr>
              <a:t>Yazarlar/Okurlar</a:t>
            </a:r>
            <a:endParaRPr sz="2400" dirty="0">
              <a:solidFill>
                <a:schemeClr val="dk1"/>
              </a:solidFill>
              <a:latin typeface="Nunito SemiBold"/>
              <a:ea typeface="Nunito SemiBold"/>
              <a:cs typeface="Nunito SemiBold"/>
              <a:sym typeface="Nunito SemiBold"/>
            </a:endParaRPr>
          </a:p>
          <a:p>
            <a:pPr marL="457200" marR="0" lvl="0" indent="-381000" algn="l" rtl="0">
              <a:spcBef>
                <a:spcPts val="0"/>
              </a:spcBef>
              <a:spcAft>
                <a:spcPts val="0"/>
              </a:spcAft>
              <a:buClr>
                <a:srgbClr val="A61C00"/>
              </a:buClr>
              <a:buSzPts val="2400"/>
              <a:buFont typeface="Nunito SemiBold"/>
              <a:buChar char="●"/>
            </a:pPr>
            <a:r>
              <a:rPr lang="tr-TR" sz="2400" dirty="0">
                <a:solidFill>
                  <a:schemeClr val="dk1"/>
                </a:solidFill>
                <a:latin typeface="Nunito SemiBold"/>
                <a:ea typeface="Nunito SemiBold"/>
                <a:cs typeface="Nunito SemiBold"/>
                <a:sym typeface="Nunito SemiBold"/>
              </a:rPr>
              <a:t>Dizinler</a:t>
            </a:r>
            <a:endParaRPr sz="2400" dirty="0">
              <a:solidFill>
                <a:schemeClr val="dk1"/>
              </a:solidFill>
              <a:latin typeface="Nunito SemiBold"/>
              <a:ea typeface="Nunito SemiBold"/>
              <a:cs typeface="Nunito SemiBold"/>
              <a:sym typeface="Nunito SemiBold"/>
            </a:endParaRPr>
          </a:p>
          <a:p>
            <a:pPr marL="457200" marR="0" lvl="0" indent="-381000" algn="l" rtl="0">
              <a:spcBef>
                <a:spcPts val="0"/>
              </a:spcBef>
              <a:spcAft>
                <a:spcPts val="0"/>
              </a:spcAft>
              <a:buClr>
                <a:srgbClr val="A61C00"/>
              </a:buClr>
              <a:buSzPts val="2400"/>
              <a:buFont typeface="Nunito SemiBold"/>
              <a:buChar char="●"/>
            </a:pPr>
            <a:r>
              <a:rPr lang="tr-TR" sz="2400" dirty="0" err="1">
                <a:solidFill>
                  <a:schemeClr val="dk1"/>
                </a:solidFill>
                <a:latin typeface="Nunito SemiBold"/>
                <a:ea typeface="Nunito SemiBold"/>
                <a:cs typeface="Nunito SemiBold"/>
                <a:sym typeface="Nunito SemiBold"/>
              </a:rPr>
              <a:t>DergiPark</a:t>
            </a:r>
            <a:endParaRPr sz="2400" dirty="0">
              <a:solidFill>
                <a:schemeClr val="dk1"/>
              </a:solidFill>
              <a:latin typeface="Nunito SemiBold"/>
              <a:ea typeface="Nunito SemiBold"/>
              <a:cs typeface="Nunito SemiBold"/>
              <a:sym typeface="Nunito SemiBold"/>
            </a:endParaRPr>
          </a:p>
          <a:p>
            <a:pPr marL="0" marR="0" lvl="0" indent="0" algn="l" rtl="0">
              <a:spcBef>
                <a:spcPts val="0"/>
              </a:spcBef>
              <a:spcAft>
                <a:spcPts val="0"/>
              </a:spcAft>
              <a:buNone/>
            </a:pPr>
            <a:endParaRPr sz="2400" dirty="0"/>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pic>
        <p:nvPicPr>
          <p:cNvPr id="138" name="Shape 138"/>
          <p:cNvPicPr preferRelativeResize="0"/>
          <p:nvPr/>
        </p:nvPicPr>
        <p:blipFill rotWithShape="1">
          <a:blip r:embed="rId3">
            <a:alphaModFix/>
          </a:blip>
          <a:srcRect/>
          <a:stretch/>
        </p:blipFill>
        <p:spPr>
          <a:xfrm>
            <a:off x="8960724" y="3667205"/>
            <a:ext cx="2238075" cy="2245550"/>
          </a:xfrm>
          <a:prstGeom prst="rect">
            <a:avLst/>
          </a:prstGeom>
          <a:noFill/>
          <a:ln>
            <a:noFill/>
          </a:ln>
        </p:spPr>
      </p:pic>
      <p:sp>
        <p:nvSpPr>
          <p:cNvPr id="139" name="Shape 139"/>
          <p:cNvSpPr txBox="1"/>
          <p:nvPr/>
        </p:nvSpPr>
        <p:spPr>
          <a:xfrm>
            <a:off x="1964275" y="73650"/>
            <a:ext cx="7521900" cy="74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sz="4400">
                <a:solidFill>
                  <a:srgbClr val="A61C00"/>
                </a:solidFill>
                <a:latin typeface="Nunito SemiBold"/>
                <a:ea typeface="Nunito SemiBold"/>
                <a:cs typeface="Nunito SemiBold"/>
                <a:sym typeface="Nunito SemiBold"/>
              </a:rPr>
              <a:t>Güncellik her şeydir !</a:t>
            </a:r>
            <a:endParaRPr>
              <a:latin typeface="Nunito SemiBold"/>
              <a:ea typeface="Nunito SemiBold"/>
              <a:cs typeface="Nunito SemiBold"/>
              <a:sym typeface="Nunito SemiBold"/>
            </a:endParaRPr>
          </a:p>
        </p:txBody>
      </p:sp>
      <p:sp>
        <p:nvSpPr>
          <p:cNvPr id="140" name="Shape 140"/>
          <p:cNvSpPr/>
          <p:nvPr/>
        </p:nvSpPr>
        <p:spPr>
          <a:xfrm>
            <a:off x="6718025" y="1063725"/>
            <a:ext cx="4889400" cy="2360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2400" dirty="0">
                <a:solidFill>
                  <a:srgbClr val="CC0000"/>
                </a:solidFill>
                <a:latin typeface="Nunito SemiBold"/>
                <a:ea typeface="Nunito SemiBold"/>
                <a:cs typeface="Nunito SemiBold"/>
                <a:sym typeface="Nunito SemiBold"/>
              </a:rPr>
              <a:t>Hangi bilgiler güncel olmalı?</a:t>
            </a:r>
            <a:endParaRPr sz="2400" dirty="0">
              <a:solidFill>
                <a:srgbClr val="CC0000"/>
              </a:solidFill>
              <a:latin typeface="Nunito SemiBold"/>
              <a:ea typeface="Nunito SemiBold"/>
              <a:cs typeface="Nunito SemiBold"/>
              <a:sym typeface="Nunito SemiBold"/>
            </a:endParaRPr>
          </a:p>
          <a:p>
            <a:pPr marL="457200" marR="0" lvl="0" indent="-381000" algn="l" rtl="0">
              <a:spcBef>
                <a:spcPts val="0"/>
              </a:spcBef>
              <a:spcAft>
                <a:spcPts val="0"/>
              </a:spcAft>
              <a:buClr>
                <a:srgbClr val="A61C00"/>
              </a:buClr>
              <a:buSzPts val="2400"/>
              <a:buFont typeface="Nunito SemiBold"/>
              <a:buChar char="●"/>
            </a:pPr>
            <a:r>
              <a:rPr lang="tr-TR" sz="2400" dirty="0">
                <a:solidFill>
                  <a:schemeClr val="dk1"/>
                </a:solidFill>
                <a:latin typeface="Nunito SemiBold"/>
                <a:ea typeface="Nunito SemiBold"/>
                <a:cs typeface="Nunito SemiBold"/>
                <a:sym typeface="Nunito SemiBold"/>
              </a:rPr>
              <a:t>Editör/ Danışma/ Yayın Kurulları</a:t>
            </a:r>
            <a:endParaRPr sz="2400" dirty="0">
              <a:latin typeface="Nunito SemiBold"/>
              <a:ea typeface="Nunito SemiBold"/>
              <a:cs typeface="Nunito SemiBold"/>
              <a:sym typeface="Nunito SemiBold"/>
            </a:endParaRPr>
          </a:p>
          <a:p>
            <a:pPr marL="457200" marR="0" lvl="0" indent="-381000" algn="l" rtl="0">
              <a:spcBef>
                <a:spcPts val="0"/>
              </a:spcBef>
              <a:spcAft>
                <a:spcPts val="0"/>
              </a:spcAft>
              <a:buClr>
                <a:srgbClr val="A61C00"/>
              </a:buClr>
              <a:buSzPts val="2400"/>
              <a:buFont typeface="Nunito SemiBold"/>
              <a:buChar char="●"/>
            </a:pPr>
            <a:r>
              <a:rPr lang="tr-TR" sz="2400" dirty="0">
                <a:solidFill>
                  <a:schemeClr val="dk1"/>
                </a:solidFill>
                <a:latin typeface="Nunito SemiBold"/>
                <a:ea typeface="Nunito SemiBold"/>
                <a:cs typeface="Nunito SemiBold"/>
                <a:sym typeface="Nunito SemiBold"/>
              </a:rPr>
              <a:t>Dergi İletişim </a:t>
            </a:r>
            <a:endParaRPr sz="2400" dirty="0">
              <a:latin typeface="Nunito SemiBold"/>
              <a:ea typeface="Nunito SemiBold"/>
              <a:cs typeface="Nunito SemiBold"/>
              <a:sym typeface="Nunito SemiBold"/>
            </a:endParaRPr>
          </a:p>
          <a:p>
            <a:pPr marL="457200" marR="0" lvl="0" indent="-381000" algn="l" rtl="0">
              <a:spcBef>
                <a:spcPts val="0"/>
              </a:spcBef>
              <a:spcAft>
                <a:spcPts val="0"/>
              </a:spcAft>
              <a:buClr>
                <a:srgbClr val="A61C00"/>
              </a:buClr>
              <a:buSzPts val="2400"/>
              <a:buFont typeface="Nunito SemiBold"/>
              <a:buChar char="●"/>
            </a:pPr>
            <a:r>
              <a:rPr lang="tr-TR" sz="2400" dirty="0">
                <a:solidFill>
                  <a:schemeClr val="dk1"/>
                </a:solidFill>
                <a:latin typeface="Nunito SemiBold"/>
                <a:ea typeface="Nunito SemiBold"/>
                <a:cs typeface="Nunito SemiBold"/>
                <a:sym typeface="Nunito SemiBold"/>
              </a:rPr>
              <a:t>Amaç ve kapsam</a:t>
            </a:r>
            <a:endParaRPr sz="2400" dirty="0">
              <a:latin typeface="Nunito SemiBold"/>
              <a:ea typeface="Nunito SemiBold"/>
              <a:cs typeface="Nunito SemiBold"/>
              <a:sym typeface="Nunito SemiBold"/>
            </a:endParaRPr>
          </a:p>
          <a:p>
            <a:pPr marL="457200" marR="0" lvl="0" indent="-381000" algn="l" rtl="0">
              <a:spcBef>
                <a:spcPts val="0"/>
              </a:spcBef>
              <a:spcAft>
                <a:spcPts val="0"/>
              </a:spcAft>
              <a:buClr>
                <a:srgbClr val="A61C00"/>
              </a:buClr>
              <a:buSzPts val="2400"/>
              <a:buFont typeface="Nunito SemiBold"/>
              <a:buChar char="●"/>
            </a:pPr>
            <a:r>
              <a:rPr lang="tr-TR" sz="2400" dirty="0">
                <a:solidFill>
                  <a:schemeClr val="dk1"/>
                </a:solidFill>
                <a:latin typeface="Nunito SemiBold"/>
                <a:ea typeface="Nunito SemiBold"/>
                <a:cs typeface="Nunito SemiBold"/>
                <a:sym typeface="Nunito SemiBold"/>
              </a:rPr>
              <a:t>Yayın ilkeleri</a:t>
            </a:r>
            <a:endParaRPr sz="2400" dirty="0">
              <a:solidFill>
                <a:schemeClr val="dk1"/>
              </a:solidFill>
              <a:latin typeface="Nunito SemiBold"/>
              <a:ea typeface="Nunito SemiBold"/>
              <a:cs typeface="Nunito SemiBold"/>
              <a:sym typeface="Nunito SemiBold"/>
            </a:endParaRPr>
          </a:p>
          <a:p>
            <a:pPr marL="457200" marR="0" lvl="0" indent="-381000" algn="l" rtl="0">
              <a:spcBef>
                <a:spcPts val="0"/>
              </a:spcBef>
              <a:spcAft>
                <a:spcPts val="0"/>
              </a:spcAft>
              <a:buClr>
                <a:srgbClr val="A61C00"/>
              </a:buClr>
              <a:buSzPts val="2400"/>
              <a:buFont typeface="Nunito SemiBold"/>
              <a:buChar char="●"/>
            </a:pPr>
            <a:r>
              <a:rPr lang="tr-TR" sz="2400" dirty="0">
                <a:solidFill>
                  <a:schemeClr val="dk1"/>
                </a:solidFill>
                <a:latin typeface="Nunito SemiBold"/>
                <a:ea typeface="Nunito SemiBold"/>
                <a:cs typeface="Nunito SemiBold"/>
                <a:sym typeface="Nunito SemiBold"/>
              </a:rPr>
              <a:t>Sayılar</a:t>
            </a:r>
            <a:endParaRPr sz="2400" dirty="0">
              <a:solidFill>
                <a:schemeClr val="dk1"/>
              </a:solidFill>
              <a:latin typeface="Nunito SemiBold"/>
              <a:ea typeface="Nunito SemiBold"/>
              <a:cs typeface="Nunito SemiBold"/>
              <a:sym typeface="Nunito SemiBold"/>
            </a:endParaRPr>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141" name="Shape 141"/>
          <p:cNvSpPr txBox="1"/>
          <p:nvPr/>
        </p:nvSpPr>
        <p:spPr>
          <a:xfrm>
            <a:off x="755591" y="3492137"/>
            <a:ext cx="6658500" cy="2484131"/>
          </a:xfrm>
          <a:prstGeom prst="rect">
            <a:avLst/>
          </a:prstGeom>
          <a:noFill/>
          <a:ln>
            <a:noFill/>
          </a:ln>
        </p:spPr>
        <p:txBody>
          <a:bodyPr spcFirstLastPara="1" wrap="square" lIns="91425" tIns="91425" rIns="91425" bIns="91425" anchor="ctr" anchorCtr="0">
            <a:noAutofit/>
          </a:bodyPr>
          <a:lstStyle/>
          <a:p>
            <a:pPr marL="88900">
              <a:buClr>
                <a:srgbClr val="00FF00"/>
              </a:buClr>
              <a:buSzPts val="2200"/>
            </a:pPr>
            <a:r>
              <a:rPr lang="tr-TR" sz="2400" dirty="0" err="1">
                <a:solidFill>
                  <a:srgbClr val="CC0000"/>
                </a:solidFill>
                <a:latin typeface="Nunito SemiBold"/>
                <a:ea typeface="Nunito SemiBold"/>
                <a:cs typeface="Nunito SemiBold"/>
                <a:sym typeface="Nunito SemiBold"/>
              </a:rPr>
              <a:t>DergiPark</a:t>
            </a:r>
            <a:r>
              <a:rPr lang="tr-TR" sz="2400" dirty="0">
                <a:solidFill>
                  <a:srgbClr val="CC0000"/>
                </a:solidFill>
                <a:latin typeface="Nunito SemiBold"/>
                <a:ea typeface="Nunito SemiBold"/>
                <a:cs typeface="Nunito SemiBold"/>
                <a:sym typeface="Nunito SemiBold"/>
              </a:rPr>
              <a:t> ne yapabilir? Ne yapamaz?</a:t>
            </a:r>
          </a:p>
          <a:p>
            <a:pPr marL="457200" lvl="0" indent="-368300" rtl="0">
              <a:spcBef>
                <a:spcPts val="0"/>
              </a:spcBef>
              <a:spcAft>
                <a:spcPts val="0"/>
              </a:spcAft>
              <a:buClr>
                <a:srgbClr val="00FF00"/>
              </a:buClr>
              <a:buSzPts val="2200"/>
              <a:buFont typeface="Nunito SemiBold"/>
              <a:buChar char="❏"/>
            </a:pPr>
            <a:r>
              <a:rPr lang="tr-TR" sz="2200" dirty="0">
                <a:solidFill>
                  <a:schemeClr val="dk1"/>
                </a:solidFill>
                <a:latin typeface="Nunito SemiBold"/>
                <a:ea typeface="Nunito SemiBold"/>
                <a:cs typeface="Nunito SemiBold"/>
                <a:sym typeface="Nunito SemiBold"/>
              </a:rPr>
              <a:t>Hiç sayı yayımlamazsa </a:t>
            </a:r>
            <a:endParaRPr sz="2200" dirty="0">
              <a:solidFill>
                <a:schemeClr val="dk1"/>
              </a:solidFill>
              <a:latin typeface="Nunito SemiBold"/>
              <a:ea typeface="Nunito SemiBold"/>
              <a:cs typeface="Nunito SemiBold"/>
              <a:sym typeface="Nunito SemiBold"/>
            </a:endParaRPr>
          </a:p>
          <a:p>
            <a:pPr marL="457200" lvl="0" indent="-368300" rtl="0">
              <a:spcBef>
                <a:spcPts val="0"/>
              </a:spcBef>
              <a:spcAft>
                <a:spcPts val="0"/>
              </a:spcAft>
              <a:buClr>
                <a:srgbClr val="00FF00"/>
              </a:buClr>
              <a:buSzPts val="2200"/>
              <a:buFont typeface="Nunito SemiBold"/>
              <a:buChar char="❏"/>
            </a:pPr>
            <a:r>
              <a:rPr lang="tr-TR" sz="2200" dirty="0">
                <a:solidFill>
                  <a:schemeClr val="dk1"/>
                </a:solidFill>
                <a:latin typeface="Nunito SemiBold"/>
                <a:ea typeface="Nunito SemiBold"/>
                <a:cs typeface="Nunito SemiBold"/>
                <a:sym typeface="Nunito SemiBold"/>
              </a:rPr>
              <a:t>Yeni sayı yayımlamazsa</a:t>
            </a:r>
            <a:endParaRPr sz="2200" dirty="0">
              <a:solidFill>
                <a:schemeClr val="dk1"/>
              </a:solidFill>
              <a:latin typeface="Nunito SemiBold"/>
              <a:ea typeface="Nunito SemiBold"/>
              <a:cs typeface="Nunito SemiBold"/>
              <a:sym typeface="Nunito SemiBold"/>
            </a:endParaRPr>
          </a:p>
          <a:p>
            <a:pPr marL="457200" lvl="0" indent="-368300" rtl="0">
              <a:spcBef>
                <a:spcPts val="0"/>
              </a:spcBef>
              <a:spcAft>
                <a:spcPts val="0"/>
              </a:spcAft>
              <a:buClr>
                <a:srgbClr val="FF0000"/>
              </a:buClr>
              <a:buSzPts val="2200"/>
              <a:buFont typeface="Nunito SemiBold"/>
              <a:buChar char="❏"/>
            </a:pPr>
            <a:r>
              <a:rPr lang="tr-TR" sz="2200" dirty="0">
                <a:solidFill>
                  <a:schemeClr val="dk1"/>
                </a:solidFill>
                <a:latin typeface="Nunito SemiBold"/>
                <a:ea typeface="Nunito SemiBold"/>
                <a:cs typeface="Nunito SemiBold"/>
                <a:sym typeface="Nunito SemiBold"/>
              </a:rPr>
              <a:t>Editör değişmiş ise</a:t>
            </a:r>
            <a:endParaRPr sz="2200" dirty="0">
              <a:solidFill>
                <a:schemeClr val="dk1"/>
              </a:solidFill>
              <a:latin typeface="Nunito SemiBold"/>
              <a:ea typeface="Nunito SemiBold"/>
              <a:cs typeface="Nunito SemiBold"/>
              <a:sym typeface="Nunito SemiBold"/>
            </a:endParaRPr>
          </a:p>
          <a:p>
            <a:pPr marL="457200" lvl="0" indent="-368300" rtl="0">
              <a:spcBef>
                <a:spcPts val="0"/>
              </a:spcBef>
              <a:spcAft>
                <a:spcPts val="0"/>
              </a:spcAft>
              <a:buClr>
                <a:srgbClr val="FF0000"/>
              </a:buClr>
              <a:buSzPts val="2200"/>
              <a:buFont typeface="Nunito SemiBold"/>
              <a:buChar char="❏"/>
            </a:pPr>
            <a:r>
              <a:rPr lang="tr-TR" sz="2200" dirty="0">
                <a:solidFill>
                  <a:schemeClr val="dk1"/>
                </a:solidFill>
                <a:latin typeface="Nunito SemiBold"/>
                <a:ea typeface="Nunito SemiBold"/>
                <a:cs typeface="Nunito SemiBold"/>
                <a:sym typeface="Nunito SemiBold"/>
              </a:rPr>
              <a:t>İletişim kişileri ve bilgileri değişmiş ise</a:t>
            </a:r>
            <a:endParaRPr sz="2200" dirty="0">
              <a:solidFill>
                <a:schemeClr val="dk1"/>
              </a:solidFill>
              <a:latin typeface="Nunito SemiBold"/>
              <a:ea typeface="Nunito SemiBold"/>
              <a:cs typeface="Nunito SemiBold"/>
              <a:sym typeface="Nunito SemiBold"/>
            </a:endParaRPr>
          </a:p>
          <a:p>
            <a:pPr marL="457200" lvl="0" indent="-368300" rtl="0">
              <a:spcBef>
                <a:spcPts val="0"/>
              </a:spcBef>
              <a:spcAft>
                <a:spcPts val="0"/>
              </a:spcAft>
              <a:buClr>
                <a:srgbClr val="FF0000"/>
              </a:buClr>
              <a:buSzPts val="2200"/>
              <a:buFont typeface="Nunito SemiBold"/>
              <a:buChar char="❏"/>
            </a:pPr>
            <a:r>
              <a:rPr lang="tr-TR" sz="2200" dirty="0">
                <a:solidFill>
                  <a:schemeClr val="dk1"/>
                </a:solidFill>
                <a:latin typeface="Nunito SemiBold"/>
                <a:ea typeface="Nunito SemiBold"/>
                <a:cs typeface="Nunito SemiBold"/>
                <a:sym typeface="Nunito SemiBold"/>
              </a:rPr>
              <a:t>Kurul, dergi hakkında bilgileri güncel değil ise</a:t>
            </a:r>
            <a:endParaRPr sz="2200" dirty="0">
              <a:solidFill>
                <a:schemeClr val="dk1"/>
              </a:solidFill>
              <a:latin typeface="Nunito SemiBold"/>
              <a:ea typeface="Nunito SemiBold"/>
              <a:cs typeface="Nunito SemiBold"/>
              <a:sym typeface="Nunito SemiBold"/>
            </a:endParaRPr>
          </a:p>
          <a:p>
            <a:pPr marL="457200" lvl="0" indent="-381000" rtl="0">
              <a:spcBef>
                <a:spcPts val="0"/>
              </a:spcBef>
              <a:spcAft>
                <a:spcPts val="0"/>
              </a:spcAft>
              <a:buClr>
                <a:srgbClr val="FF0000"/>
              </a:buClr>
              <a:buSzPts val="2400"/>
              <a:buFont typeface="Calibri"/>
              <a:buChar char="❏"/>
            </a:pPr>
            <a:r>
              <a:rPr lang="tr-TR" sz="2200" dirty="0">
                <a:solidFill>
                  <a:schemeClr val="dk1"/>
                </a:solidFill>
                <a:latin typeface="Nunito SemiBold"/>
                <a:ea typeface="Nunito SemiBold"/>
                <a:cs typeface="Nunito SemiBold"/>
                <a:sym typeface="Nunito SemiBold"/>
              </a:rPr>
              <a:t>Dizin bilgileri güncel değil ise</a:t>
            </a:r>
            <a:r>
              <a:rPr lang="tr-TR" sz="2400" dirty="0">
                <a:solidFill>
                  <a:schemeClr val="dk1"/>
                </a:solidFill>
                <a:latin typeface="Calibri"/>
                <a:ea typeface="Calibri"/>
                <a:cs typeface="Calibri"/>
                <a:sym typeface="Calibri"/>
              </a:rPr>
              <a:t> </a:t>
            </a:r>
            <a:endParaRPr sz="2400" dirty="0">
              <a:solidFill>
                <a:schemeClr val="dk1"/>
              </a:solidFill>
            </a:endParaRPr>
          </a:p>
        </p:txBody>
      </p:sp>
      <p:pic>
        <p:nvPicPr>
          <p:cNvPr id="143" name="Shape 143"/>
          <p:cNvPicPr preferRelativeResize="0"/>
          <p:nvPr/>
        </p:nvPicPr>
        <p:blipFill>
          <a:blip r:embed="rId4">
            <a:alphaModFix/>
          </a:blip>
          <a:stretch>
            <a:fillRect/>
          </a:stretch>
        </p:blipFill>
        <p:spPr>
          <a:xfrm>
            <a:off x="5003000" y="6308050"/>
            <a:ext cx="1444451" cy="476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cBhvr additive="base">
                                        <p:cTn id="7" dur="500"/>
                                        <p:tgtEl>
                                          <p:spTgt spid="138"/>
                                        </p:tgtEl>
                                        <p:attrNameLst>
                                          <p:attrName>ppt_w</p:attrName>
                                        </p:attrNameLst>
                                      </p:cBhvr>
                                      <p:tavLst>
                                        <p:tav tm="0">
                                          <p:val>
                                            <p:strVal val="0"/>
                                          </p:val>
                                        </p:tav>
                                        <p:tav tm="100000">
                                          <p:val>
                                            <p:strVal val="#ppt_w"/>
                                          </p:val>
                                        </p:tav>
                                      </p:tavLst>
                                    </p:anim>
                                    <p:anim calcmode="lin" valueType="num">
                                      <p:cBhvr additive="base">
                                        <p:cTn id="8" dur="500"/>
                                        <p:tgtEl>
                                          <p:spTgt spid="138"/>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0">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0">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0">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0">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0">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0">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1">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1">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1">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1">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1">
                                            <p:txEl>
                                              <p:pRg st="4" end="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1">
                                            <p:txEl>
                                              <p:pRg st="5" end="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477</Words>
  <Application>Microsoft Office PowerPoint</Application>
  <PresentationFormat>Geniş ekran</PresentationFormat>
  <Paragraphs>167</Paragraphs>
  <Slides>19</Slides>
  <Notes>19</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19</vt:i4>
      </vt:variant>
    </vt:vector>
  </HeadingPairs>
  <TitlesOfParts>
    <vt:vector size="25" baseType="lpstr">
      <vt:lpstr>Nunito SemiBold</vt:lpstr>
      <vt:lpstr>Arial</vt:lpstr>
      <vt:lpstr>Nunito</vt:lpstr>
      <vt:lpstr>Verdana</vt:lpstr>
      <vt:lpstr>Calibri</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İyi mizanpaj makalenin okunurluğunu arttırır, doğru atıf verilmesini sağlar!</vt:lpstr>
      <vt:lpstr>İyi mizanpaj makalenin okunurluğunu arttırır, doğru atıf verilmesini sağlar!</vt:lpstr>
      <vt:lpstr>İyi mizanpaj makalenin okunurluğunu arttırır, doğru atıf verilmesini sağlar!</vt:lpstr>
      <vt:lpstr>İyi mizanpaj makalenin okunurluğunu arttırır, doğru atıf verilmesini sağlar!</vt:lpstr>
      <vt:lpstr>Makale Değerlendirme Formu (Hakem Formu)</vt:lpstr>
      <vt:lpstr>Makale Değerlendirme Formu (Hakem Formu)</vt:lpstr>
      <vt:lpstr>DergiPark DOI hizmetinden faydalanmak için</vt:lpstr>
      <vt:lpstr>Makale değerlendirme süresi: Editör mü haklı, Yazar mı haklı?</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Serhun</dc:creator>
  <cp:lastModifiedBy>Osman</cp:lastModifiedBy>
  <cp:revision>8</cp:revision>
  <dcterms:modified xsi:type="dcterms:W3CDTF">2018-04-10T12:23:22Z</dcterms:modified>
</cp:coreProperties>
</file>